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03" r:id="rId2"/>
    <p:sldId id="258" r:id="rId3"/>
    <p:sldId id="257" r:id="rId4"/>
    <p:sldId id="259" r:id="rId5"/>
    <p:sldId id="273" r:id="rId6"/>
    <p:sldId id="296" r:id="rId7"/>
    <p:sldId id="268" r:id="rId8"/>
    <p:sldId id="299" r:id="rId9"/>
    <p:sldId id="300" r:id="rId10"/>
    <p:sldId id="275" r:id="rId11"/>
    <p:sldId id="277" r:id="rId12"/>
    <p:sldId id="278" r:id="rId13"/>
    <p:sldId id="279" r:id="rId14"/>
    <p:sldId id="280" r:id="rId15"/>
    <p:sldId id="283" r:id="rId16"/>
    <p:sldId id="260" r:id="rId17"/>
    <p:sldId id="302" r:id="rId18"/>
    <p:sldId id="297" r:id="rId19"/>
    <p:sldId id="256" r:id="rId20"/>
    <p:sldId id="271" r:id="rId21"/>
    <p:sldId id="294" r:id="rId22"/>
    <p:sldId id="295" r:id="rId23"/>
    <p:sldId id="293" r:id="rId24"/>
    <p:sldId id="266" r:id="rId25"/>
    <p:sldId id="272" r:id="rId26"/>
    <p:sldId id="291" r:id="rId27"/>
    <p:sldId id="285" r:id="rId28"/>
    <p:sldId id="286" r:id="rId29"/>
    <p:sldId id="289" r:id="rId30"/>
    <p:sldId id="290" r:id="rId31"/>
    <p:sldId id="267" r:id="rId32"/>
    <p:sldId id="261" r:id="rId33"/>
    <p:sldId id="265" r:id="rId34"/>
    <p:sldId id="29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5" d="100"/>
          <a:sy n="125" d="100"/>
        </p:scale>
        <p:origin x="-1952"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639D09-9597-9F46-B8AE-0271EAABC64C}" type="datetimeFigureOut">
              <a:rPr lang="en-US" smtClean="0"/>
              <a:t>3/26/15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B30825-A48B-6E41-B061-D8C825993EF2}" type="slidenum">
              <a:rPr lang="en-US" smtClean="0"/>
              <a:t>‹#›</a:t>
            </a:fld>
            <a:endParaRPr lang="en-US"/>
          </a:p>
        </p:txBody>
      </p:sp>
    </p:spTree>
    <p:extLst>
      <p:ext uri="{BB962C8B-B14F-4D97-AF65-F5344CB8AC3E}">
        <p14:creationId xmlns:p14="http://schemas.microsoft.com/office/powerpoint/2010/main" val="1363661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30E87C-B36A-1141-A5B2-AA1090F27CE6}" type="slidenum">
              <a:rPr lang="en-US"/>
              <a:pPr>
                <a:defRPr/>
              </a:pPr>
              <a:t>2</a:t>
            </a:fld>
            <a:endParaRPr lang="en-US"/>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29057" indent="-280406" eaLnBrk="0" hangingPunct="0">
              <a:defRPr sz="2400">
                <a:solidFill>
                  <a:schemeClr val="tx1"/>
                </a:solidFill>
                <a:latin typeface="Times New Roman" charset="0"/>
                <a:ea typeface="ＭＳ Ｐゴシック" charset="0"/>
              </a:defRPr>
            </a:lvl2pPr>
            <a:lvl3pPr marL="1121626" indent="-224325" eaLnBrk="0" hangingPunct="0">
              <a:defRPr sz="2400">
                <a:solidFill>
                  <a:schemeClr val="tx1"/>
                </a:solidFill>
                <a:latin typeface="Times New Roman" charset="0"/>
                <a:ea typeface="ＭＳ Ｐゴシック" charset="0"/>
              </a:defRPr>
            </a:lvl3pPr>
            <a:lvl4pPr marL="1570276" indent="-224325" eaLnBrk="0" hangingPunct="0">
              <a:defRPr sz="2400">
                <a:solidFill>
                  <a:schemeClr val="tx1"/>
                </a:solidFill>
                <a:latin typeface="Times New Roman" charset="0"/>
                <a:ea typeface="ＭＳ Ｐゴシック" charset="0"/>
              </a:defRPr>
            </a:lvl4pPr>
            <a:lvl5pPr marL="2018927" indent="-224325" eaLnBrk="0" hangingPunct="0">
              <a:defRPr sz="2400">
                <a:solidFill>
                  <a:schemeClr val="tx1"/>
                </a:solidFill>
                <a:latin typeface="Times New Roman" charset="0"/>
                <a:ea typeface="ＭＳ Ｐゴシック" charset="0"/>
              </a:defRPr>
            </a:lvl5pPr>
            <a:lvl6pPr marL="2467577" indent="-224325" eaLnBrk="0" fontAlgn="base" hangingPunct="0">
              <a:spcBef>
                <a:spcPct val="0"/>
              </a:spcBef>
              <a:spcAft>
                <a:spcPct val="0"/>
              </a:spcAft>
              <a:defRPr sz="2400">
                <a:solidFill>
                  <a:schemeClr val="tx1"/>
                </a:solidFill>
                <a:latin typeface="Times New Roman" charset="0"/>
                <a:ea typeface="ＭＳ Ｐゴシック" charset="0"/>
              </a:defRPr>
            </a:lvl6pPr>
            <a:lvl7pPr marL="2916227" indent="-224325" eaLnBrk="0" fontAlgn="base" hangingPunct="0">
              <a:spcBef>
                <a:spcPct val="0"/>
              </a:spcBef>
              <a:spcAft>
                <a:spcPct val="0"/>
              </a:spcAft>
              <a:defRPr sz="2400">
                <a:solidFill>
                  <a:schemeClr val="tx1"/>
                </a:solidFill>
                <a:latin typeface="Times New Roman" charset="0"/>
                <a:ea typeface="ＭＳ Ｐゴシック" charset="0"/>
              </a:defRPr>
            </a:lvl7pPr>
            <a:lvl8pPr marL="3364878" indent="-224325" eaLnBrk="0" fontAlgn="base" hangingPunct="0">
              <a:spcBef>
                <a:spcPct val="0"/>
              </a:spcBef>
              <a:spcAft>
                <a:spcPct val="0"/>
              </a:spcAft>
              <a:defRPr sz="2400">
                <a:solidFill>
                  <a:schemeClr val="tx1"/>
                </a:solidFill>
                <a:latin typeface="Times New Roman" charset="0"/>
                <a:ea typeface="ＭＳ Ｐゴシック" charset="0"/>
              </a:defRPr>
            </a:lvl8pPr>
            <a:lvl9pPr marL="3813528" indent="-2243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589366-1B51-4947-BEB0-8E1D22A7637A}" type="slidenum">
              <a:rPr lang="en-US" sz="1200">
                <a:latin typeface="Arial" charset="0"/>
              </a:rPr>
              <a:pPr eaLnBrk="1" hangingPunct="1"/>
              <a:t>5</a:t>
            </a:fld>
            <a:endParaRPr lang="en-US" sz="1200">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E7B6B6-F1B0-AC43-873A-3E13CF19F707}" type="slidenum">
              <a:rPr lang="en-US"/>
              <a:pPr>
                <a:defRPr/>
              </a:pPr>
              <a:t>10</a:t>
            </a:fld>
            <a:endParaRPr lang="en-US"/>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3AD7F5-810C-634C-A074-7B217C034ADC}" type="slidenum">
              <a:rPr lang="en-US"/>
              <a:pPr>
                <a:defRPr/>
              </a:pPr>
              <a:t>11</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642425-F4CB-A44A-8E18-10AE20C7F89A}" type="slidenum">
              <a:rPr lang="en-US"/>
              <a:pPr>
                <a:defRPr/>
              </a:pPr>
              <a:t>12</a:t>
            </a:fld>
            <a:endParaRPr lang="en-US"/>
          </a:p>
        </p:txBody>
      </p:sp>
      <p:sp>
        <p:nvSpPr>
          <p:cNvPr id="124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75BF09-F46A-7D4E-9C0A-67767D6A643F}" type="slidenum">
              <a:rPr lang="en-US"/>
              <a:pPr>
                <a:defRPr/>
              </a:pPr>
              <a:t>13</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E028D9-148F-4E4F-A42C-3FF5F55F5487}" type="slidenum">
              <a:rPr lang="en-US"/>
              <a:pPr>
                <a:defRPr/>
              </a:pPr>
              <a:t>14</a:t>
            </a:fld>
            <a:endParaRPr lang="en-US"/>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AE0C9B-DC6A-9943-B1A1-E567457C9ED3}" type="slidenum">
              <a:rPr lang="en-US"/>
              <a:pPr>
                <a:defRPr/>
              </a:pPr>
              <a:t>15</a:t>
            </a:fld>
            <a:endParaRPr lang="en-US"/>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1011E5-9204-3E48-BE03-43D993EC374D}" type="slidenum">
              <a:rPr lang="en-US"/>
              <a:pPr/>
              <a:t>32</a:t>
            </a:fld>
            <a:endParaRPr lang="en-US"/>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DAED13-3F9B-6443-B9DE-BB1379DFF7DA}" type="datetimeFigureOut">
              <a:rPr lang="en-US" smtClean="0"/>
              <a:t>3/26/15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1684627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DAED13-3F9B-6443-B9DE-BB1379DFF7DA}" type="datetimeFigureOut">
              <a:rPr lang="en-US" smtClean="0"/>
              <a:t>3/26/15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10446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DAED13-3F9B-6443-B9DE-BB1379DFF7DA}" type="datetimeFigureOut">
              <a:rPr lang="en-US" smtClean="0"/>
              <a:t>3/26/15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316721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DAED13-3F9B-6443-B9DE-BB1379DFF7DA}" type="datetimeFigureOut">
              <a:rPr lang="en-US" smtClean="0"/>
              <a:t>3/26/15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372395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DAED13-3F9B-6443-B9DE-BB1379DFF7DA}" type="datetimeFigureOut">
              <a:rPr lang="en-US" smtClean="0"/>
              <a:t>3/26/15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2291636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DAED13-3F9B-6443-B9DE-BB1379DFF7DA}" type="datetimeFigureOut">
              <a:rPr lang="en-US" smtClean="0"/>
              <a:t>3/26/15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1163561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DAED13-3F9B-6443-B9DE-BB1379DFF7DA}" type="datetimeFigureOut">
              <a:rPr lang="en-US" smtClean="0"/>
              <a:t>3/26/15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324700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DAED13-3F9B-6443-B9DE-BB1379DFF7DA}" type="datetimeFigureOut">
              <a:rPr lang="en-US" smtClean="0"/>
              <a:t>3/26/15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171879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DAED13-3F9B-6443-B9DE-BB1379DFF7DA}" type="datetimeFigureOut">
              <a:rPr lang="en-US" smtClean="0"/>
              <a:t>3/26/15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409919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DAED13-3F9B-6443-B9DE-BB1379DFF7DA}" type="datetimeFigureOut">
              <a:rPr lang="en-US" smtClean="0"/>
              <a:t>3/26/15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3903402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DAED13-3F9B-6443-B9DE-BB1379DFF7DA}" type="datetimeFigureOut">
              <a:rPr lang="en-US" smtClean="0"/>
              <a:t>3/26/15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E7221-A769-8449-91AE-3C5E406B71F5}" type="slidenum">
              <a:rPr lang="en-US" smtClean="0"/>
              <a:t>‹#›</a:t>
            </a:fld>
            <a:endParaRPr lang="en-US"/>
          </a:p>
        </p:txBody>
      </p:sp>
    </p:spTree>
    <p:extLst>
      <p:ext uri="{BB962C8B-B14F-4D97-AF65-F5344CB8AC3E}">
        <p14:creationId xmlns:p14="http://schemas.microsoft.com/office/powerpoint/2010/main" val="492135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DAED13-3F9B-6443-B9DE-BB1379DFF7DA}" type="datetimeFigureOut">
              <a:rPr lang="en-US" smtClean="0"/>
              <a:t>3/26/15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E7221-A769-8449-91AE-3C5E406B71F5}" type="slidenum">
              <a:rPr lang="en-US" smtClean="0"/>
              <a:t>‹#›</a:t>
            </a:fld>
            <a:endParaRPr lang="en-US"/>
          </a:p>
        </p:txBody>
      </p:sp>
    </p:spTree>
    <p:extLst>
      <p:ext uri="{BB962C8B-B14F-4D97-AF65-F5344CB8AC3E}">
        <p14:creationId xmlns:p14="http://schemas.microsoft.com/office/powerpoint/2010/main" val="3263791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 Id="rId3"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media/image5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675"/>
            <a:ext cx="8229600" cy="1325562"/>
          </a:xfrm>
        </p:spPr>
        <p:txBody>
          <a:bodyPr>
            <a:normAutofit fontScale="90000"/>
          </a:bodyPr>
          <a:lstStyle/>
          <a:p>
            <a:r>
              <a:rPr lang="en-US" dirty="0" smtClean="0">
                <a:latin typeface="Arial"/>
                <a:cs typeface="Arial"/>
              </a:rPr>
              <a:t>Sticking to Human Skin: </a:t>
            </a:r>
            <a:br>
              <a:rPr lang="en-US" dirty="0" smtClean="0">
                <a:latin typeface="Arial"/>
                <a:cs typeface="Arial"/>
              </a:rPr>
            </a:br>
            <a:r>
              <a:rPr lang="en-US" dirty="0" smtClean="0">
                <a:latin typeface="Arial"/>
                <a:cs typeface="Arial"/>
              </a:rPr>
              <a:t>How Difficult Could That Be?</a:t>
            </a:r>
            <a:br>
              <a:rPr lang="en-US" dirty="0" smtClean="0">
                <a:latin typeface="Arial"/>
                <a:cs typeface="Arial"/>
              </a:rPr>
            </a:br>
            <a:endParaRPr lang="en-US" dirty="0">
              <a:latin typeface="Arial"/>
              <a:cs typeface="Arial"/>
            </a:endParaRPr>
          </a:p>
        </p:txBody>
      </p:sp>
      <p:sp>
        <p:nvSpPr>
          <p:cNvPr id="3" name="Content Placeholder 2"/>
          <p:cNvSpPr>
            <a:spLocks noGrp="1"/>
          </p:cNvSpPr>
          <p:nvPr>
            <p:ph idx="1"/>
          </p:nvPr>
        </p:nvSpPr>
        <p:spPr>
          <a:xfrm>
            <a:off x="457200" y="1994274"/>
            <a:ext cx="8229600" cy="4525963"/>
          </a:xfrm>
        </p:spPr>
        <p:txBody>
          <a:bodyPr>
            <a:noAutofit/>
          </a:bodyPr>
          <a:lstStyle/>
          <a:p>
            <a:pPr marL="0" indent="0">
              <a:buNone/>
            </a:pPr>
            <a:r>
              <a:rPr lang="en-US" sz="2400" dirty="0" smtClean="0">
                <a:latin typeface="Arial"/>
                <a:cs typeface="Arial"/>
              </a:rPr>
              <a:t>Synopsis: 40 </a:t>
            </a:r>
            <a:r>
              <a:rPr lang="en-US" sz="2400" dirty="0">
                <a:latin typeface="Arial"/>
                <a:cs typeface="Arial"/>
              </a:rPr>
              <a:t>years of product development experience with 3M creating medical devices that stick to skin has taught me how complicated sticking things to human skin can be. The adhesive categories used in developing these products has include solvent based acrylate, water based acrylate, synthetic rubber and acrylate hot melt, cyanoacrylate, silicone, natural rubber and polyurethane. When developing products that use adhesives and coatings that stick to skin,  understanding the properties of the skin, the adhesive and  the coated backing is required to create a high performance product. We will explore some of these properties. </a:t>
            </a:r>
          </a:p>
          <a:p>
            <a:pPr marL="0" indent="0">
              <a:buNone/>
            </a:pPr>
            <a:endParaRPr lang="en-US" sz="2400" dirty="0">
              <a:latin typeface="Arial"/>
              <a:cs typeface="Arial"/>
            </a:endParaRPr>
          </a:p>
        </p:txBody>
      </p:sp>
    </p:spTree>
    <p:extLst>
      <p:ext uri="{BB962C8B-B14F-4D97-AF65-F5344CB8AC3E}">
        <p14:creationId xmlns:p14="http://schemas.microsoft.com/office/powerpoint/2010/main" val="210794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dirty="0" smtClean="0">
                <a:latin typeface="Arial"/>
                <a:cs typeface="Arial"/>
              </a:rPr>
              <a:t>Standard Bandage Shape</a:t>
            </a:r>
          </a:p>
        </p:txBody>
      </p:sp>
      <p:sp>
        <p:nvSpPr>
          <p:cNvPr id="8197" name="Rectangle 5"/>
          <p:cNvSpPr>
            <a:spLocks noGrp="1" noChangeArrowheads="1"/>
          </p:cNvSpPr>
          <p:nvPr>
            <p:ph type="body" idx="1"/>
          </p:nvPr>
        </p:nvSpPr>
        <p:spPr/>
        <p:txBody>
          <a:bodyPr/>
          <a:lstStyle/>
          <a:p>
            <a:pPr eaLnBrk="1" hangingPunct="1">
              <a:lnSpc>
                <a:spcPct val="165000"/>
              </a:lnSpc>
              <a:spcBef>
                <a:spcPct val="30000"/>
              </a:spcBef>
              <a:defRPr/>
            </a:pPr>
            <a:r>
              <a:rPr lang="en-US" sz="2400" b="1" dirty="0" smtClean="0">
                <a:latin typeface="Arial"/>
                <a:cs typeface="Arial"/>
              </a:rPr>
              <a:t>Active Strip</a:t>
            </a:r>
          </a:p>
          <a:p>
            <a:pPr lvl="1" eaLnBrk="1" hangingPunct="1">
              <a:spcBef>
                <a:spcPct val="0"/>
              </a:spcBef>
              <a:spcAft>
                <a:spcPct val="30000"/>
              </a:spcAft>
              <a:buFontTx/>
              <a:buNone/>
              <a:defRPr/>
            </a:pPr>
            <a:r>
              <a:rPr lang="en-US" sz="2000" dirty="0" smtClean="0">
                <a:latin typeface="Arial"/>
                <a:cs typeface="Arial"/>
              </a:rPr>
              <a:t> (PVC Foam)</a:t>
            </a:r>
          </a:p>
          <a:p>
            <a:pPr eaLnBrk="1" hangingPunct="1">
              <a:lnSpc>
                <a:spcPct val="175000"/>
              </a:lnSpc>
              <a:spcBef>
                <a:spcPct val="30000"/>
              </a:spcBef>
              <a:defRPr/>
            </a:pPr>
            <a:r>
              <a:rPr lang="en-US" sz="2400" b="1" dirty="0" smtClean="0">
                <a:latin typeface="Arial"/>
                <a:cs typeface="Arial"/>
              </a:rPr>
              <a:t>Comfort Strip</a:t>
            </a:r>
          </a:p>
          <a:p>
            <a:pPr lvl="1" eaLnBrk="1" hangingPunct="1">
              <a:spcBef>
                <a:spcPct val="0"/>
              </a:spcBef>
              <a:spcAft>
                <a:spcPct val="30000"/>
              </a:spcAft>
              <a:buFontTx/>
              <a:buNone/>
              <a:defRPr/>
            </a:pPr>
            <a:r>
              <a:rPr lang="en-US" sz="2000" dirty="0" smtClean="0">
                <a:latin typeface="Arial"/>
                <a:cs typeface="Arial"/>
              </a:rPr>
              <a:t> (Polyurethane non-woven)</a:t>
            </a:r>
          </a:p>
          <a:p>
            <a:pPr eaLnBrk="1" hangingPunct="1">
              <a:lnSpc>
                <a:spcPct val="175000"/>
              </a:lnSpc>
              <a:spcBef>
                <a:spcPct val="30000"/>
              </a:spcBef>
              <a:spcAft>
                <a:spcPct val="5000"/>
              </a:spcAft>
              <a:defRPr/>
            </a:pPr>
            <a:r>
              <a:rPr lang="en-US" sz="2400" b="1" dirty="0" smtClean="0">
                <a:latin typeface="Arial"/>
                <a:cs typeface="Arial"/>
              </a:rPr>
              <a:t>Waterproof Strip</a:t>
            </a:r>
          </a:p>
          <a:p>
            <a:pPr lvl="1" eaLnBrk="1" hangingPunct="1">
              <a:spcBef>
                <a:spcPct val="0"/>
              </a:spcBef>
              <a:spcAft>
                <a:spcPct val="30000"/>
              </a:spcAft>
              <a:buFontTx/>
              <a:buNone/>
              <a:defRPr/>
            </a:pPr>
            <a:r>
              <a:rPr lang="en-US" sz="2000" dirty="0" smtClean="0">
                <a:latin typeface="Arial"/>
                <a:cs typeface="Arial"/>
              </a:rPr>
              <a:t> (Polyurethane Film)</a:t>
            </a:r>
          </a:p>
          <a:p>
            <a:pPr eaLnBrk="1" hangingPunct="1">
              <a:lnSpc>
                <a:spcPct val="175000"/>
              </a:lnSpc>
              <a:spcBef>
                <a:spcPct val="30000"/>
              </a:spcBef>
              <a:spcAft>
                <a:spcPct val="5000"/>
              </a:spcAft>
              <a:defRPr/>
            </a:pPr>
            <a:r>
              <a:rPr lang="en-US" sz="2400" b="1" dirty="0" smtClean="0">
                <a:latin typeface="Arial"/>
                <a:cs typeface="Arial"/>
              </a:rPr>
              <a:t>J&amp;J Sheer Strip</a:t>
            </a:r>
          </a:p>
          <a:p>
            <a:pPr lvl="1" eaLnBrk="1" hangingPunct="1">
              <a:spcBef>
                <a:spcPct val="0"/>
              </a:spcBef>
              <a:buFontTx/>
              <a:buNone/>
              <a:defRPr/>
            </a:pPr>
            <a:r>
              <a:rPr lang="en-US" sz="2000" dirty="0" smtClean="0">
                <a:latin typeface="Arial"/>
                <a:cs typeface="Arial"/>
              </a:rPr>
              <a:t>  (PVC Film)</a:t>
            </a:r>
          </a:p>
          <a:p>
            <a:pPr eaLnBrk="1" hangingPunct="1">
              <a:lnSpc>
                <a:spcPct val="90000"/>
              </a:lnSpc>
              <a:defRPr/>
            </a:pPr>
            <a:endParaRPr lang="en-US" sz="2400" dirty="0" smtClean="0">
              <a:latin typeface="Arial"/>
              <a:cs typeface="Arial"/>
            </a:endParaRPr>
          </a:p>
        </p:txBody>
      </p:sp>
      <p:pic>
        <p:nvPicPr>
          <p:cNvPr id="19459" name="Picture 6" descr="active str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1625600"/>
            <a:ext cx="31623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descr="comfort str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900" y="2832100"/>
            <a:ext cx="3162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descr="JJ str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1700" y="5257800"/>
            <a:ext cx="31623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descr="waterproof str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6300" y="4000500"/>
            <a:ext cx="31623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0456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dirty="0" smtClean="0">
                <a:latin typeface="Arial"/>
                <a:cs typeface="Arial"/>
              </a:rPr>
              <a:t>Active PVC Foam Bandage</a:t>
            </a:r>
          </a:p>
        </p:txBody>
      </p:sp>
      <p:pic>
        <p:nvPicPr>
          <p:cNvPr id="25602" name="Picture 4" descr="active bac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39147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active adhes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038600"/>
            <a:ext cx="3914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Active ed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338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8" descr="Active back "/>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5029200" y="1219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0205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792162"/>
          </a:xfrm>
        </p:spPr>
        <p:txBody>
          <a:bodyPr>
            <a:normAutofit fontScale="90000"/>
          </a:bodyPr>
          <a:lstStyle/>
          <a:p>
            <a:pPr eaLnBrk="1" hangingPunct="1">
              <a:defRPr/>
            </a:pPr>
            <a:r>
              <a:rPr lang="en-US" dirty="0" smtClean="0">
                <a:latin typeface="Arial"/>
                <a:cs typeface="Arial"/>
              </a:rPr>
              <a:t>Comfort Nonwoven PU Bandage</a:t>
            </a:r>
          </a:p>
        </p:txBody>
      </p:sp>
      <p:pic>
        <p:nvPicPr>
          <p:cNvPr id="27650" name="Picture 6" descr="comf back"/>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762000" y="1600200"/>
            <a:ext cx="37338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comfort adhesive"/>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762000" y="4038600"/>
            <a:ext cx="37338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9" descr="comfort bac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295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comfort adhesi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810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2432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dirty="0" smtClean="0">
                <a:latin typeface="Arial"/>
                <a:cs typeface="Arial"/>
              </a:rPr>
              <a:t>Waterproof PU Film Bandage</a:t>
            </a:r>
          </a:p>
        </p:txBody>
      </p:sp>
      <p:pic>
        <p:nvPicPr>
          <p:cNvPr id="29698" name="Picture 6" descr="waterproof 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3913188"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7" descr="waterproof R4 adhes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038600"/>
            <a:ext cx="39131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8" descr="NB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133600"/>
            <a:ext cx="3857625"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6150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90575"/>
          </a:xfrm>
        </p:spPr>
        <p:txBody>
          <a:bodyPr>
            <a:normAutofit/>
          </a:bodyPr>
          <a:lstStyle/>
          <a:p>
            <a:pPr eaLnBrk="1" hangingPunct="1">
              <a:defRPr/>
            </a:pPr>
            <a:r>
              <a:rPr lang="en-US" sz="4000" dirty="0" smtClean="0">
                <a:latin typeface="Arial"/>
                <a:cs typeface="Arial"/>
              </a:rPr>
              <a:t>J&amp;J Sheer PVC Bandage</a:t>
            </a:r>
          </a:p>
        </p:txBody>
      </p:sp>
      <p:pic>
        <p:nvPicPr>
          <p:cNvPr id="31746" name="Picture 6" descr="JJ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7" descr="JJ sheer backing"/>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09600" y="2133600"/>
            <a:ext cx="39338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JJ sheer adhesive"/>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09600" y="4419600"/>
            <a:ext cx="39147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descr="JJ sheer ba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3716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561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xfrm>
            <a:off x="457200" y="274638"/>
            <a:ext cx="7618413" cy="563562"/>
          </a:xfrm>
        </p:spPr>
        <p:txBody>
          <a:bodyPr/>
          <a:lstStyle/>
          <a:p>
            <a:pPr eaLnBrk="1" hangingPunct="1">
              <a:defRPr/>
            </a:pPr>
            <a:r>
              <a:rPr lang="en-US" sz="2800" dirty="0" smtClean="0">
                <a:latin typeface="Arial"/>
                <a:cs typeface="Arial"/>
              </a:rPr>
              <a:t>Stress at 50% Strain (Elongation)</a:t>
            </a:r>
          </a:p>
        </p:txBody>
      </p:sp>
      <p:pic>
        <p:nvPicPr>
          <p:cNvPr id="4102"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914400"/>
            <a:ext cx="4416425" cy="5410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103" name="Text Box 7"/>
          <p:cNvSpPr txBox="1">
            <a:spLocks noChangeArrowheads="1"/>
          </p:cNvSpPr>
          <p:nvPr/>
        </p:nvSpPr>
        <p:spPr bwMode="auto">
          <a:xfrm>
            <a:off x="6324600" y="1676400"/>
            <a:ext cx="593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en-US" sz="1000" b="1">
                <a:cs typeface="Arial" charset="0"/>
              </a:rPr>
              <a:t>Active</a:t>
            </a:r>
          </a:p>
          <a:p>
            <a:pPr>
              <a:defRPr/>
            </a:pPr>
            <a:r>
              <a:rPr lang="en-US" sz="800" b="1">
                <a:cs typeface="Arial" charset="0"/>
              </a:rPr>
              <a:t>(Std. Shape)</a:t>
            </a:r>
          </a:p>
        </p:txBody>
      </p:sp>
      <p:sp>
        <p:nvSpPr>
          <p:cNvPr id="4104" name="Text Box 8"/>
          <p:cNvSpPr txBox="1">
            <a:spLocks noChangeArrowheads="1"/>
          </p:cNvSpPr>
          <p:nvPr/>
        </p:nvSpPr>
        <p:spPr bwMode="auto">
          <a:xfrm>
            <a:off x="6324600" y="2514600"/>
            <a:ext cx="836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en-US" sz="1000" b="1">
                <a:cs typeface="Arial" charset="0"/>
              </a:rPr>
              <a:t>Active</a:t>
            </a:r>
          </a:p>
          <a:p>
            <a:pPr>
              <a:defRPr/>
            </a:pPr>
            <a:r>
              <a:rPr lang="en-US" sz="800" b="1">
                <a:cs typeface="Arial" charset="0"/>
              </a:rPr>
              <a:t>(Diamond Shape)</a:t>
            </a:r>
          </a:p>
        </p:txBody>
      </p:sp>
      <p:sp>
        <p:nvSpPr>
          <p:cNvPr id="4105" name="Text Box 9"/>
          <p:cNvSpPr txBox="1">
            <a:spLocks noChangeArrowheads="1"/>
          </p:cNvSpPr>
          <p:nvPr/>
        </p:nvSpPr>
        <p:spPr bwMode="auto">
          <a:xfrm>
            <a:off x="3733800" y="2667000"/>
            <a:ext cx="6175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en-US" sz="1000" b="1">
                <a:solidFill>
                  <a:srgbClr val="FF0000"/>
                </a:solidFill>
                <a:cs typeface="Arial" charset="0"/>
              </a:rPr>
              <a:t>J&amp;J Sheer</a:t>
            </a:r>
          </a:p>
          <a:p>
            <a:pPr>
              <a:defRPr/>
            </a:pPr>
            <a:r>
              <a:rPr lang="en-US" sz="800" b="1">
                <a:solidFill>
                  <a:srgbClr val="FF0000"/>
                </a:solidFill>
                <a:cs typeface="Arial" charset="0"/>
              </a:rPr>
              <a:t>(Std. Shape)</a:t>
            </a:r>
          </a:p>
        </p:txBody>
      </p:sp>
      <p:sp>
        <p:nvSpPr>
          <p:cNvPr id="4106" name="Text Box 10"/>
          <p:cNvSpPr txBox="1">
            <a:spLocks noChangeArrowheads="1"/>
          </p:cNvSpPr>
          <p:nvPr/>
        </p:nvSpPr>
        <p:spPr bwMode="auto">
          <a:xfrm>
            <a:off x="6324600" y="3124200"/>
            <a:ext cx="593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en-US" sz="1000" b="1">
                <a:cs typeface="Arial" charset="0"/>
              </a:rPr>
              <a:t>Comfort</a:t>
            </a:r>
          </a:p>
          <a:p>
            <a:pPr>
              <a:defRPr/>
            </a:pPr>
            <a:r>
              <a:rPr lang="en-US" sz="800" b="1">
                <a:cs typeface="Arial" charset="0"/>
              </a:rPr>
              <a:t>(Std. Shape)</a:t>
            </a:r>
          </a:p>
        </p:txBody>
      </p:sp>
      <p:sp>
        <p:nvSpPr>
          <p:cNvPr id="4107" name="Text Box 11"/>
          <p:cNvSpPr txBox="1">
            <a:spLocks noChangeArrowheads="1"/>
          </p:cNvSpPr>
          <p:nvPr/>
        </p:nvSpPr>
        <p:spPr bwMode="auto">
          <a:xfrm>
            <a:off x="6324600" y="3581400"/>
            <a:ext cx="677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en-US" sz="1000" b="1">
                <a:cs typeface="Arial" charset="0"/>
              </a:rPr>
              <a:t>Waterproof</a:t>
            </a:r>
          </a:p>
          <a:p>
            <a:pPr>
              <a:defRPr/>
            </a:pPr>
            <a:r>
              <a:rPr lang="en-US" sz="800" b="1">
                <a:cs typeface="Arial" charset="0"/>
              </a:rPr>
              <a:t>(Std. Shape)</a:t>
            </a:r>
          </a:p>
        </p:txBody>
      </p:sp>
      <p:sp>
        <p:nvSpPr>
          <p:cNvPr id="4108" name="Text Box 12"/>
          <p:cNvSpPr txBox="1">
            <a:spLocks noChangeArrowheads="1"/>
          </p:cNvSpPr>
          <p:nvPr/>
        </p:nvSpPr>
        <p:spPr bwMode="auto">
          <a:xfrm>
            <a:off x="4191000" y="5029200"/>
            <a:ext cx="836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en-US" sz="1000" b="1">
                <a:cs typeface="Arial" charset="0"/>
              </a:rPr>
              <a:t>Waterproof</a:t>
            </a:r>
          </a:p>
          <a:p>
            <a:pPr>
              <a:defRPr/>
            </a:pPr>
            <a:r>
              <a:rPr lang="en-US" sz="800" b="1">
                <a:cs typeface="Arial" charset="0"/>
              </a:rPr>
              <a:t>(Diamond Shape)</a:t>
            </a:r>
          </a:p>
        </p:txBody>
      </p:sp>
      <p:sp>
        <p:nvSpPr>
          <p:cNvPr id="4109" name="Text Box 13"/>
          <p:cNvSpPr txBox="1">
            <a:spLocks noChangeArrowheads="1"/>
          </p:cNvSpPr>
          <p:nvPr/>
        </p:nvSpPr>
        <p:spPr bwMode="auto">
          <a:xfrm>
            <a:off x="4953000" y="4572000"/>
            <a:ext cx="836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en-US" sz="1000" b="1">
                <a:cs typeface="Arial" charset="0"/>
              </a:rPr>
              <a:t>Comfort</a:t>
            </a:r>
          </a:p>
          <a:p>
            <a:pPr>
              <a:defRPr/>
            </a:pPr>
            <a:r>
              <a:rPr lang="en-US" sz="800" b="1">
                <a:cs typeface="Arial" charset="0"/>
              </a:rPr>
              <a:t>(Diamond Shape)</a:t>
            </a:r>
          </a:p>
        </p:txBody>
      </p:sp>
      <p:sp>
        <p:nvSpPr>
          <p:cNvPr id="4110" name="Line 14"/>
          <p:cNvSpPr>
            <a:spLocks noChangeShapeType="1"/>
          </p:cNvSpPr>
          <p:nvPr/>
        </p:nvSpPr>
        <p:spPr bwMode="auto">
          <a:xfrm flipH="1" flipV="1">
            <a:off x="5029200" y="4419600"/>
            <a:ext cx="76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111" name="Line 15"/>
          <p:cNvSpPr>
            <a:spLocks noChangeShapeType="1"/>
          </p:cNvSpPr>
          <p:nvPr/>
        </p:nvSpPr>
        <p:spPr bwMode="auto">
          <a:xfrm flipH="1" flipV="1">
            <a:off x="4267200" y="4495800"/>
            <a:ext cx="152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116" name="Line 20"/>
          <p:cNvSpPr>
            <a:spLocks noChangeShapeType="1"/>
          </p:cNvSpPr>
          <p:nvPr/>
        </p:nvSpPr>
        <p:spPr bwMode="auto">
          <a:xfrm flipH="1" flipV="1">
            <a:off x="6096000" y="2514600"/>
            <a:ext cx="228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Tree>
    <p:extLst>
      <p:ext uri="{BB962C8B-B14F-4D97-AF65-F5344CB8AC3E}">
        <p14:creationId xmlns:p14="http://schemas.microsoft.com/office/powerpoint/2010/main" val="39141259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6" descr="BandaidPo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850" y="228600"/>
            <a:ext cx="33337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1389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rot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070" y="2742349"/>
            <a:ext cx="2438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descr="Forearmskint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34" y="2356713"/>
            <a:ext cx="2602561" cy="43918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5" descr="Kneewoundnodres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89" y="177987"/>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6" descr="AmyStitch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7342" y="199881"/>
            <a:ext cx="3031317" cy="3018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7" descr="skincancerremovalsh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275" y="3199116"/>
            <a:ext cx="2742149" cy="3656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1" descr="jawsurgery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0137" y="177987"/>
            <a:ext cx="2963863"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883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007" y="645457"/>
            <a:ext cx="8260065" cy="2247080"/>
          </a:xfrm>
        </p:spPr>
        <p:txBody>
          <a:bodyPr>
            <a:noAutofit/>
          </a:bodyPr>
          <a:lstStyle/>
          <a:p>
            <a:r>
              <a:rPr lang="en-US" sz="4800" dirty="0" smtClean="0">
                <a:latin typeface="Arial"/>
                <a:cs typeface="Arial"/>
              </a:rPr>
              <a:t>Name 4 things that influence how things stick to your skin</a:t>
            </a:r>
            <a:endParaRPr lang="en-US" sz="4800" dirty="0">
              <a:latin typeface="Arial"/>
              <a:cs typeface="Arial"/>
            </a:endParaRPr>
          </a:p>
        </p:txBody>
      </p:sp>
    </p:spTree>
    <p:extLst>
      <p:ext uri="{BB962C8B-B14F-4D97-AF65-F5344CB8AC3E}">
        <p14:creationId xmlns:p14="http://schemas.microsoft.com/office/powerpoint/2010/main" val="40411681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191" y="645457"/>
            <a:ext cx="8437383" cy="2247080"/>
          </a:xfrm>
        </p:spPr>
        <p:txBody>
          <a:bodyPr>
            <a:noAutofit/>
          </a:bodyPr>
          <a:lstStyle/>
          <a:p>
            <a:r>
              <a:rPr lang="en-US" sz="4800" dirty="0" smtClean="0">
                <a:latin typeface="Arial"/>
                <a:cs typeface="Arial"/>
              </a:rPr>
              <a:t>Name 4 things that influence how things stick to your skin</a:t>
            </a:r>
            <a:endParaRPr lang="en-US" sz="4800" dirty="0">
              <a:latin typeface="Arial"/>
              <a:cs typeface="Arial"/>
            </a:endParaRPr>
          </a:p>
        </p:txBody>
      </p:sp>
      <p:sp>
        <p:nvSpPr>
          <p:cNvPr id="3" name="Subtitle 2"/>
          <p:cNvSpPr>
            <a:spLocks noGrp="1"/>
          </p:cNvSpPr>
          <p:nvPr>
            <p:ph type="subTitle" idx="1"/>
          </p:nvPr>
        </p:nvSpPr>
        <p:spPr>
          <a:xfrm>
            <a:off x="2269094" y="3032539"/>
            <a:ext cx="4878795" cy="2797422"/>
          </a:xfrm>
        </p:spPr>
        <p:txBody>
          <a:bodyPr>
            <a:normAutofit fontScale="92500" lnSpcReduction="20000"/>
          </a:bodyPr>
          <a:lstStyle/>
          <a:p>
            <a:r>
              <a:rPr lang="en-US" sz="4800" dirty="0" smtClean="0">
                <a:solidFill>
                  <a:srgbClr val="FF0000"/>
                </a:solidFill>
                <a:latin typeface="Arial"/>
                <a:cs typeface="Arial"/>
              </a:rPr>
              <a:t>Your Skin</a:t>
            </a:r>
          </a:p>
          <a:p>
            <a:r>
              <a:rPr lang="en-US" sz="4800" dirty="0" smtClean="0">
                <a:solidFill>
                  <a:srgbClr val="FF0000"/>
                </a:solidFill>
                <a:latin typeface="Arial"/>
                <a:cs typeface="Arial"/>
              </a:rPr>
              <a:t>Your Diet</a:t>
            </a:r>
          </a:p>
          <a:p>
            <a:r>
              <a:rPr lang="en-US" sz="4800" dirty="0" smtClean="0">
                <a:solidFill>
                  <a:srgbClr val="FF0000"/>
                </a:solidFill>
                <a:latin typeface="Arial"/>
                <a:cs typeface="Arial"/>
              </a:rPr>
              <a:t>The Weather</a:t>
            </a:r>
          </a:p>
          <a:p>
            <a:r>
              <a:rPr lang="en-US" sz="4800" dirty="0" smtClean="0">
                <a:solidFill>
                  <a:srgbClr val="FF0000"/>
                </a:solidFill>
                <a:latin typeface="Arial"/>
                <a:cs typeface="Arial"/>
              </a:rPr>
              <a:t>The FDA</a:t>
            </a:r>
          </a:p>
          <a:p>
            <a:endParaRPr lang="en-US" dirty="0" smtClean="0">
              <a:solidFill>
                <a:srgbClr val="FF0000"/>
              </a:solidFill>
              <a:latin typeface="Arial"/>
              <a:cs typeface="Arial"/>
            </a:endParaRPr>
          </a:p>
        </p:txBody>
      </p:sp>
    </p:spTree>
    <p:extLst>
      <p:ext uri="{BB962C8B-B14F-4D97-AF65-F5344CB8AC3E}">
        <p14:creationId xmlns:p14="http://schemas.microsoft.com/office/powerpoint/2010/main" val="19613371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Rectangle 5"/>
          <p:cNvSpPr>
            <a:spLocks noGrp="1" noChangeArrowheads="1"/>
          </p:cNvSpPr>
          <p:nvPr>
            <p:ph type="ctrTitle"/>
          </p:nvPr>
        </p:nvSpPr>
        <p:spPr>
          <a:xfrm>
            <a:off x="685800" y="3837768"/>
            <a:ext cx="7772400" cy="1470025"/>
          </a:xfrm>
        </p:spPr>
        <p:txBody>
          <a:bodyPr/>
          <a:lstStyle/>
          <a:p>
            <a:pPr eaLnBrk="1" hangingPunct="1">
              <a:defRPr/>
            </a:pPr>
            <a:r>
              <a:rPr lang="en-US" sz="4000" dirty="0" smtClean="0">
                <a:latin typeface="Arial"/>
                <a:cs typeface="Arial"/>
              </a:rPr>
              <a:t>Presented by Wayne K. Dunshee</a:t>
            </a:r>
            <a:br>
              <a:rPr lang="en-US" sz="4000" dirty="0" smtClean="0">
                <a:latin typeface="Arial"/>
                <a:cs typeface="Arial"/>
              </a:rPr>
            </a:br>
            <a:r>
              <a:rPr lang="en-US" sz="2400" dirty="0" smtClean="0">
                <a:latin typeface="Arial"/>
                <a:cs typeface="Arial"/>
              </a:rPr>
              <a:t>Consulting Scientist – Adherent Laboratories, Inc.</a:t>
            </a:r>
            <a:br>
              <a:rPr lang="en-US" sz="2400" dirty="0" smtClean="0">
                <a:latin typeface="Arial"/>
                <a:cs typeface="Arial"/>
              </a:rPr>
            </a:br>
            <a:r>
              <a:rPr lang="en-US" sz="2400" dirty="0" smtClean="0">
                <a:latin typeface="Arial"/>
                <a:cs typeface="Arial"/>
              </a:rPr>
              <a:t>Retired 3M Corporate Scientist </a:t>
            </a:r>
          </a:p>
        </p:txBody>
      </p:sp>
      <p:sp>
        <p:nvSpPr>
          <p:cNvPr id="2" name="Subtitle 1"/>
          <p:cNvSpPr>
            <a:spLocks noGrp="1"/>
          </p:cNvSpPr>
          <p:nvPr>
            <p:ph type="subTitle" idx="1"/>
          </p:nvPr>
        </p:nvSpPr>
        <p:spPr>
          <a:xfrm>
            <a:off x="1371600" y="1288393"/>
            <a:ext cx="6400800" cy="1752600"/>
          </a:xfrm>
        </p:spPr>
        <p:txBody>
          <a:bodyPr/>
          <a:lstStyle/>
          <a:p>
            <a:pPr eaLnBrk="1" hangingPunct="1">
              <a:defRPr/>
            </a:pPr>
            <a:r>
              <a:rPr lang="en-US" dirty="0" smtClean="0">
                <a:solidFill>
                  <a:srgbClr val="FF0000"/>
                </a:solidFill>
                <a:latin typeface="Arial"/>
                <a:cs typeface="Arial"/>
              </a:rPr>
              <a:t>Adhesives </a:t>
            </a:r>
            <a:r>
              <a:rPr lang="en-US" dirty="0">
                <a:solidFill>
                  <a:srgbClr val="FF0000"/>
                </a:solidFill>
                <a:latin typeface="Arial"/>
                <a:cs typeface="Arial"/>
              </a:rPr>
              <a:t>&amp;</a:t>
            </a:r>
            <a:r>
              <a:rPr lang="en-US" dirty="0" smtClean="0">
                <a:solidFill>
                  <a:srgbClr val="FF0000"/>
                </a:solidFill>
                <a:latin typeface="Arial"/>
                <a:cs typeface="Arial"/>
              </a:rPr>
              <a:t> Sealants Council</a:t>
            </a:r>
          </a:p>
          <a:p>
            <a:pPr eaLnBrk="1" hangingPunct="1">
              <a:defRPr/>
            </a:pPr>
            <a:r>
              <a:rPr lang="en-US" dirty="0" smtClean="0">
                <a:solidFill>
                  <a:srgbClr val="FF0000"/>
                </a:solidFill>
                <a:latin typeface="Arial"/>
                <a:cs typeface="Arial"/>
              </a:rPr>
              <a:t>Fall Convention &amp; Expo</a:t>
            </a:r>
          </a:p>
          <a:p>
            <a:pPr eaLnBrk="1" hangingPunct="1">
              <a:defRPr/>
            </a:pPr>
            <a:r>
              <a:rPr lang="en-US" dirty="0" err="1" smtClean="0">
                <a:solidFill>
                  <a:srgbClr val="FF0000"/>
                </a:solidFill>
                <a:latin typeface="Arial"/>
                <a:cs typeface="Arial"/>
              </a:rPr>
              <a:t>Greenville,SC</a:t>
            </a:r>
            <a:endParaRPr lang="en-US" dirty="0" smtClean="0">
              <a:solidFill>
                <a:srgbClr val="FF0000"/>
              </a:solidFill>
              <a:latin typeface="Arial"/>
              <a:cs typeface="Arial"/>
            </a:endParaRPr>
          </a:p>
        </p:txBody>
      </p:sp>
    </p:spTree>
    <p:extLst>
      <p:ext uri="{BB962C8B-B14F-4D97-AF65-F5344CB8AC3E}">
        <p14:creationId xmlns:p14="http://schemas.microsoft.com/office/powerpoint/2010/main" val="37442424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3"/>
          <p:cNvSpPr txBox="1">
            <a:spLocks noChangeArrowheads="1"/>
          </p:cNvSpPr>
          <p:nvPr/>
        </p:nvSpPr>
        <p:spPr bwMode="auto">
          <a:xfrm>
            <a:off x="4848759" y="804935"/>
            <a:ext cx="447040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latin typeface="Arial"/>
                <a:cs typeface="Arial"/>
              </a:rPr>
              <a:t>The stratum </a:t>
            </a:r>
            <a:r>
              <a:rPr lang="en-US" dirty="0" err="1">
                <a:latin typeface="Arial"/>
                <a:cs typeface="Arial"/>
              </a:rPr>
              <a:t>corneum</a:t>
            </a:r>
            <a:r>
              <a:rPr lang="en-US" dirty="0">
                <a:latin typeface="Arial"/>
                <a:cs typeface="Arial"/>
              </a:rPr>
              <a:t> is the outermost layer of the epidermis and is made up of tightly packed layers of flattened cells surrounded by </a:t>
            </a:r>
            <a:r>
              <a:rPr lang="en-US" b="1" dirty="0">
                <a:solidFill>
                  <a:srgbClr val="FF0000"/>
                </a:solidFill>
                <a:latin typeface="Arial"/>
                <a:cs typeface="Arial"/>
              </a:rPr>
              <a:t>lipids</a:t>
            </a:r>
            <a:r>
              <a:rPr lang="en-US" dirty="0">
                <a:latin typeface="Arial"/>
                <a:cs typeface="Arial"/>
              </a:rPr>
              <a:t> in a </a:t>
            </a:r>
            <a:r>
              <a:rPr lang="ja-JP" altLang="en-US" dirty="0" smtClean="0">
                <a:latin typeface="Arial"/>
                <a:cs typeface="Arial"/>
              </a:rPr>
              <a:t>“</a:t>
            </a:r>
            <a:r>
              <a:rPr lang="en-US" altLang="ja-JP" dirty="0">
                <a:latin typeface="Arial"/>
                <a:cs typeface="Arial"/>
              </a:rPr>
              <a:t>bricks and mortar</a:t>
            </a:r>
            <a:r>
              <a:rPr lang="ja-JP" altLang="en-US" dirty="0">
                <a:latin typeface="Arial"/>
                <a:cs typeface="Arial"/>
              </a:rPr>
              <a:t>”</a:t>
            </a:r>
            <a:r>
              <a:rPr lang="en-US" altLang="ja-JP" dirty="0">
                <a:latin typeface="Arial"/>
                <a:cs typeface="Arial"/>
              </a:rPr>
              <a:t> structure. </a:t>
            </a:r>
            <a:r>
              <a:rPr lang="en-US" altLang="ja-JP" dirty="0" smtClean="0">
                <a:latin typeface="Arial"/>
                <a:cs typeface="Arial"/>
              </a:rPr>
              <a:t>It loses around 950 skin cells per </a:t>
            </a:r>
            <a:r>
              <a:rPr lang="en-US" altLang="ja-JP" dirty="0" err="1" smtClean="0">
                <a:latin typeface="Arial"/>
                <a:cs typeface="Arial"/>
              </a:rPr>
              <a:t>sq.cm</a:t>
            </a:r>
            <a:r>
              <a:rPr lang="en-US" altLang="ja-JP" dirty="0" smtClean="0">
                <a:latin typeface="Arial"/>
                <a:cs typeface="Arial"/>
              </a:rPr>
              <a:t>. per hr.</a:t>
            </a:r>
            <a:endParaRPr lang="en-US" dirty="0">
              <a:latin typeface="Arial"/>
              <a:cs typeface="Arial"/>
            </a:endParaRPr>
          </a:p>
        </p:txBody>
      </p:sp>
      <p:pic>
        <p:nvPicPr>
          <p:cNvPr id="86018" name="Picture 4" descr="cells of the stratum corn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18860"/>
            <a:ext cx="4572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5"/>
          <p:cNvSpPr txBox="1">
            <a:spLocks noChangeArrowheads="1"/>
          </p:cNvSpPr>
          <p:nvPr/>
        </p:nvSpPr>
        <p:spPr bwMode="auto">
          <a:xfrm>
            <a:off x="406399" y="3823925"/>
            <a:ext cx="846117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latin typeface="Arial"/>
                <a:cs typeface="Arial"/>
              </a:rPr>
              <a:t>S</a:t>
            </a:r>
            <a:r>
              <a:rPr lang="en-US" dirty="0" smtClean="0">
                <a:latin typeface="Arial"/>
                <a:cs typeface="Arial"/>
              </a:rPr>
              <a:t>kin </a:t>
            </a:r>
            <a:r>
              <a:rPr lang="en-US" dirty="0">
                <a:latin typeface="Arial"/>
                <a:cs typeface="Arial"/>
              </a:rPr>
              <a:t>protects the body from physical trauma, penetration of chemicals, water loss, and </a:t>
            </a:r>
            <a:r>
              <a:rPr lang="en-US" dirty="0" smtClean="0">
                <a:latin typeface="Arial"/>
                <a:cs typeface="Arial"/>
              </a:rPr>
              <a:t>infection. </a:t>
            </a:r>
          </a:p>
          <a:p>
            <a:pPr eaLnBrk="1" hangingPunct="1">
              <a:spcBef>
                <a:spcPct val="50000"/>
              </a:spcBef>
            </a:pPr>
            <a:r>
              <a:rPr lang="en-US" dirty="0" smtClean="0">
                <a:latin typeface="Arial"/>
                <a:cs typeface="Arial"/>
              </a:rPr>
              <a:t>Low </a:t>
            </a:r>
            <a:r>
              <a:rPr lang="en-US" dirty="0">
                <a:latin typeface="Arial"/>
                <a:cs typeface="Arial"/>
              </a:rPr>
              <a:t>humidity, wind, cold, washing with soaps and detergents, and exposure to solvents can lead to dry skin, </a:t>
            </a:r>
            <a:r>
              <a:rPr lang="en-US" dirty="0" smtClean="0">
                <a:latin typeface="Arial"/>
                <a:cs typeface="Arial"/>
              </a:rPr>
              <a:t>which </a:t>
            </a:r>
            <a:r>
              <a:rPr lang="en-US" dirty="0">
                <a:latin typeface="Arial"/>
                <a:cs typeface="Arial"/>
              </a:rPr>
              <a:t>sheds more easily.   </a:t>
            </a:r>
          </a:p>
          <a:p>
            <a:pPr eaLnBrk="1" hangingPunct="1">
              <a:spcBef>
                <a:spcPct val="50000"/>
              </a:spcBef>
            </a:pPr>
            <a:r>
              <a:rPr lang="en-US" sz="3200" dirty="0" smtClean="0">
                <a:latin typeface="Arial"/>
                <a:cs typeface="Arial"/>
              </a:rPr>
              <a:t>This is the surface we are wanting to stick to!</a:t>
            </a:r>
            <a:endParaRPr lang="en-US" sz="3200" dirty="0">
              <a:latin typeface="Arial"/>
              <a:cs typeface="Arial"/>
            </a:endParaRPr>
          </a:p>
        </p:txBody>
      </p:sp>
      <p:sp>
        <p:nvSpPr>
          <p:cNvPr id="86020" name="Text Box 6"/>
          <p:cNvSpPr txBox="1">
            <a:spLocks noChangeArrowheads="1"/>
          </p:cNvSpPr>
          <p:nvPr/>
        </p:nvSpPr>
        <p:spPr bwMode="auto">
          <a:xfrm>
            <a:off x="3770313" y="10521"/>
            <a:ext cx="14874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400" dirty="0">
                <a:latin typeface="Arial"/>
                <a:cs typeface="Arial"/>
              </a:rPr>
              <a:t>SKIN</a:t>
            </a:r>
          </a:p>
        </p:txBody>
      </p:sp>
    </p:spTree>
    <p:extLst>
      <p:ext uri="{BB962C8B-B14F-4D97-AF65-F5344CB8AC3E}">
        <p14:creationId xmlns:p14="http://schemas.microsoft.com/office/powerpoint/2010/main" val="15415895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09" y="121387"/>
            <a:ext cx="5483985" cy="1143000"/>
          </a:xfrm>
        </p:spPr>
        <p:txBody>
          <a:bodyPr/>
          <a:lstStyle/>
          <a:p>
            <a:r>
              <a:rPr lang="en-US" dirty="0" smtClean="0">
                <a:latin typeface="Arial"/>
                <a:cs typeface="Arial"/>
              </a:rPr>
              <a:t>Sweat Glands</a:t>
            </a:r>
            <a:endParaRPr lang="en-US" dirty="0">
              <a:latin typeface="Arial"/>
              <a:cs typeface="Arial"/>
            </a:endParaRPr>
          </a:p>
        </p:txBody>
      </p:sp>
      <p:pic>
        <p:nvPicPr>
          <p:cNvPr id="4" name="Content Placeholder 3" descr="Screen Shot 2014-08-30 at 8.42.2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6625" r="-6494"/>
          <a:stretch/>
        </p:blipFill>
        <p:spPr>
          <a:xfrm>
            <a:off x="2113665" y="1293697"/>
            <a:ext cx="5264188" cy="5274219"/>
          </a:xfrm>
        </p:spPr>
      </p:pic>
    </p:spTree>
    <p:extLst>
      <p:ext uri="{BB962C8B-B14F-4D97-AF65-F5344CB8AC3E}">
        <p14:creationId xmlns:p14="http://schemas.microsoft.com/office/powerpoint/2010/main" val="21139545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Sweat Glands Vs. Body Part</a:t>
            </a:r>
            <a:endParaRPr lang="en-US" dirty="0">
              <a:latin typeface="Arial"/>
              <a:cs typeface="Arial"/>
            </a:endParaRPr>
          </a:p>
        </p:txBody>
      </p:sp>
      <p:pic>
        <p:nvPicPr>
          <p:cNvPr id="4" name="Content Placeholder 3" descr="Screen Shot 2014-08-30 at 8.34.34 PM.png"/>
          <p:cNvPicPr>
            <a:picLocks noGrp="1" noChangeAspect="1"/>
          </p:cNvPicPr>
          <p:nvPr>
            <p:ph idx="1"/>
          </p:nvPr>
        </p:nvPicPr>
        <p:blipFill>
          <a:blip r:embed="rId2">
            <a:extLst>
              <a:ext uri="{28A0092B-C50C-407E-A947-70E740481C1C}">
                <a14:useLocalDpi xmlns:a14="http://schemas.microsoft.com/office/drawing/2010/main" val="0"/>
              </a:ext>
            </a:extLst>
          </a:blip>
          <a:srcRect l="-30098" r="-30098"/>
          <a:stretch>
            <a:fillRect/>
          </a:stretch>
        </p:blipFill>
        <p:spPr>
          <a:xfrm>
            <a:off x="-24490" y="1490735"/>
            <a:ext cx="9271694" cy="5099075"/>
          </a:xfrm>
        </p:spPr>
      </p:pic>
    </p:spTree>
    <p:extLst>
      <p:ext uri="{BB962C8B-B14F-4D97-AF65-F5344CB8AC3E}">
        <p14:creationId xmlns:p14="http://schemas.microsoft.com/office/powerpoint/2010/main" val="25714476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184" y="1955009"/>
            <a:ext cx="7378695" cy="3970318"/>
          </a:xfrm>
          <a:prstGeom prst="rect">
            <a:avLst/>
          </a:prstGeom>
          <a:noFill/>
        </p:spPr>
        <p:txBody>
          <a:bodyPr wrap="square" rtlCol="0">
            <a:spAutoFit/>
          </a:bodyPr>
          <a:lstStyle/>
          <a:p>
            <a:pPr algn="ctr"/>
            <a:r>
              <a:rPr lang="en-US" sz="3600" dirty="0" smtClean="0">
                <a:latin typeface="Arial"/>
                <a:cs typeface="Arial"/>
              </a:rPr>
              <a:t>Daily water losses for an average </a:t>
            </a:r>
          </a:p>
          <a:p>
            <a:pPr algn="ctr"/>
            <a:r>
              <a:rPr lang="en-US" sz="3600" dirty="0" smtClean="0">
                <a:latin typeface="Arial"/>
                <a:cs typeface="Arial"/>
              </a:rPr>
              <a:t>1.8 m</a:t>
            </a:r>
            <a:r>
              <a:rPr lang="en-US" sz="3600" baseline="30000" dirty="0" smtClean="0">
                <a:latin typeface="Arial"/>
                <a:cs typeface="Arial"/>
              </a:rPr>
              <a:t>2</a:t>
            </a:r>
            <a:r>
              <a:rPr lang="en-US" sz="3600" dirty="0">
                <a:latin typeface="Arial"/>
                <a:cs typeface="Arial"/>
              </a:rPr>
              <a:t> </a:t>
            </a:r>
            <a:r>
              <a:rPr lang="en-US" sz="3600" dirty="0" smtClean="0">
                <a:latin typeface="Arial"/>
                <a:cs typeface="Arial"/>
              </a:rPr>
              <a:t>surface area individual  </a:t>
            </a:r>
          </a:p>
          <a:p>
            <a:pPr algn="ctr"/>
            <a:r>
              <a:rPr lang="en-US" sz="3600" dirty="0" smtClean="0">
                <a:latin typeface="Arial"/>
                <a:cs typeface="Arial"/>
              </a:rPr>
              <a:t>0.6–2.3 L/day</a:t>
            </a:r>
            <a:endParaRPr lang="en-US" sz="3600" dirty="0">
              <a:latin typeface="Arial"/>
              <a:cs typeface="Arial"/>
            </a:endParaRPr>
          </a:p>
          <a:p>
            <a:pPr algn="ctr"/>
            <a:r>
              <a:rPr lang="en-US" sz="3600" dirty="0" smtClean="0">
                <a:latin typeface="Arial"/>
                <a:cs typeface="Arial"/>
              </a:rPr>
              <a:t>hands 1.9-3.8 L/day</a:t>
            </a:r>
            <a:endParaRPr lang="en-US" sz="3600" dirty="0">
              <a:latin typeface="Arial"/>
              <a:cs typeface="Arial"/>
            </a:endParaRPr>
          </a:p>
          <a:p>
            <a:pPr algn="ctr"/>
            <a:r>
              <a:rPr lang="en-US" sz="3600" dirty="0" smtClean="0">
                <a:latin typeface="Arial"/>
                <a:cs typeface="Arial"/>
              </a:rPr>
              <a:t>feet 1.2-3.6 L/day</a:t>
            </a:r>
          </a:p>
          <a:p>
            <a:pPr algn="ctr"/>
            <a:r>
              <a:rPr lang="en-US" sz="3600" dirty="0" smtClean="0">
                <a:latin typeface="Arial"/>
                <a:cs typeface="Arial"/>
              </a:rPr>
              <a:t>Head &amp; neck 0.96-1.8 L/day</a:t>
            </a:r>
            <a:endParaRPr lang="en-US" sz="3600" dirty="0">
              <a:latin typeface="Arial"/>
              <a:cs typeface="Arial"/>
            </a:endParaRPr>
          </a:p>
          <a:p>
            <a:pPr algn="ctr"/>
            <a:r>
              <a:rPr lang="en-US" sz="3600" dirty="0" smtClean="0">
                <a:latin typeface="Arial"/>
                <a:cs typeface="Arial"/>
              </a:rPr>
              <a:t>All other skin sites 0.36-1.4 L/day</a:t>
            </a:r>
            <a:endParaRPr lang="en-US" sz="3600" dirty="0">
              <a:latin typeface="Arial"/>
              <a:cs typeface="Arial"/>
            </a:endParaRPr>
          </a:p>
        </p:txBody>
      </p:sp>
      <p:sp>
        <p:nvSpPr>
          <p:cNvPr id="3" name="TextBox 2"/>
          <p:cNvSpPr txBox="1"/>
          <p:nvPr/>
        </p:nvSpPr>
        <p:spPr>
          <a:xfrm>
            <a:off x="-153272" y="293806"/>
            <a:ext cx="9502535" cy="1323439"/>
          </a:xfrm>
          <a:prstGeom prst="rect">
            <a:avLst/>
          </a:prstGeom>
          <a:noFill/>
        </p:spPr>
        <p:txBody>
          <a:bodyPr wrap="square" rtlCol="0">
            <a:spAutoFit/>
          </a:bodyPr>
          <a:lstStyle/>
          <a:p>
            <a:pPr algn="ctr"/>
            <a:r>
              <a:rPr lang="en-US" sz="4000" dirty="0" smtClean="0">
                <a:latin typeface="Arial"/>
                <a:cs typeface="Arial"/>
              </a:rPr>
              <a:t>Skin Moisture Transmission affects adhesion, and Varies by body location</a:t>
            </a:r>
            <a:endParaRPr lang="en-US" sz="4000" dirty="0">
              <a:latin typeface="Arial"/>
              <a:cs typeface="Arial"/>
            </a:endParaRPr>
          </a:p>
        </p:txBody>
      </p:sp>
    </p:spTree>
    <p:extLst>
      <p:ext uri="{BB962C8B-B14F-4D97-AF65-F5344CB8AC3E}">
        <p14:creationId xmlns:p14="http://schemas.microsoft.com/office/powerpoint/2010/main" val="17270588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hairyband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753"/>
            <a:ext cx="9144000"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85952" y="394075"/>
            <a:ext cx="5735489" cy="769441"/>
          </a:xfrm>
          <a:prstGeom prst="rect">
            <a:avLst/>
          </a:prstGeom>
          <a:noFill/>
        </p:spPr>
        <p:txBody>
          <a:bodyPr wrap="none" rtlCol="0">
            <a:spAutoFit/>
          </a:bodyPr>
          <a:lstStyle/>
          <a:p>
            <a:r>
              <a:rPr lang="en-US" sz="4400" dirty="0" smtClean="0">
                <a:latin typeface="Arial"/>
                <a:cs typeface="Arial"/>
              </a:rPr>
              <a:t>Hairy  Skin Conditions</a:t>
            </a:r>
            <a:endParaRPr lang="en-US" sz="4400" dirty="0">
              <a:latin typeface="Arial"/>
              <a:cs typeface="Arial"/>
            </a:endParaRPr>
          </a:p>
        </p:txBody>
      </p:sp>
    </p:spTree>
    <p:extLst>
      <p:ext uri="{BB962C8B-B14F-4D97-AF65-F5344CB8AC3E}">
        <p14:creationId xmlns:p14="http://schemas.microsoft.com/office/powerpoint/2010/main" val="36233283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a:cs typeface="Arial"/>
              </a:rPr>
              <a:t>Skin, Hair, Oil </a:t>
            </a:r>
            <a:r>
              <a:rPr lang="en-US" dirty="0">
                <a:latin typeface="Arial"/>
                <a:cs typeface="Arial"/>
              </a:rPr>
              <a:t>G</a:t>
            </a:r>
            <a:r>
              <a:rPr lang="en-US" dirty="0" smtClean="0">
                <a:latin typeface="Arial"/>
                <a:cs typeface="Arial"/>
              </a:rPr>
              <a:t>lands, and Diet</a:t>
            </a:r>
            <a:endParaRPr lang="en-US" dirty="0">
              <a:latin typeface="Arial"/>
              <a:cs typeface="Arial"/>
            </a:endParaRPr>
          </a:p>
        </p:txBody>
      </p:sp>
      <p:pic>
        <p:nvPicPr>
          <p:cNvPr id="6" name="Content Placeholder 5" descr="Image 1.jpg"/>
          <p:cNvPicPr>
            <a:picLocks noGrp="1" noChangeAspect="1"/>
          </p:cNvPicPr>
          <p:nvPr>
            <p:ph idx="1"/>
          </p:nvPr>
        </p:nvPicPr>
        <p:blipFill>
          <a:blip r:embed="rId2">
            <a:extLst>
              <a:ext uri="{28A0092B-C50C-407E-A947-70E740481C1C}">
                <a14:useLocalDpi xmlns:a14="http://schemas.microsoft.com/office/drawing/2010/main" val="0"/>
              </a:ext>
            </a:extLst>
          </a:blip>
          <a:srcRect t="11287" b="11287"/>
          <a:stretch>
            <a:fillRect/>
          </a:stretch>
        </p:blipFill>
        <p:spPr/>
      </p:pic>
    </p:spTree>
    <p:extLst>
      <p:ext uri="{BB962C8B-B14F-4D97-AF65-F5344CB8AC3E}">
        <p14:creationId xmlns:p14="http://schemas.microsoft.com/office/powerpoint/2010/main" val="8579338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Weather/Climate</a:t>
            </a:r>
            <a:endParaRPr lang="en-US" dirty="0">
              <a:latin typeface="Arial"/>
              <a:cs typeface="Arial"/>
            </a:endParaRPr>
          </a:p>
        </p:txBody>
      </p:sp>
      <p:pic>
        <p:nvPicPr>
          <p:cNvPr id="5" name="Content Placeholder 4" descr="Screen Shot 2014-08-28 at 9.21.37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2541" b="12541"/>
          <a:stretch/>
        </p:blipFill>
        <p:spPr>
          <a:xfrm>
            <a:off x="457200" y="1600200"/>
            <a:ext cx="8229600" cy="4525963"/>
          </a:xfrm>
        </p:spPr>
      </p:pic>
    </p:spTree>
    <p:extLst>
      <p:ext uri="{BB962C8B-B14F-4D97-AF65-F5344CB8AC3E}">
        <p14:creationId xmlns:p14="http://schemas.microsoft.com/office/powerpoint/2010/main" val="7136033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87066"/>
            <a:ext cx="8229600" cy="1143000"/>
          </a:xfrm>
        </p:spPr>
        <p:txBody>
          <a:bodyPr/>
          <a:lstStyle/>
          <a:p>
            <a:pPr eaLnBrk="1" hangingPunct="1">
              <a:defRPr/>
            </a:pPr>
            <a:r>
              <a:rPr lang="en-US" sz="2800" dirty="0" smtClean="0">
                <a:latin typeface="Arial"/>
                <a:cs typeface="Arial"/>
              </a:rPr>
              <a:t>What about the rest of the world? Most U.S. Business Thinking is about American products.</a:t>
            </a:r>
          </a:p>
        </p:txBody>
      </p:sp>
      <p:sp>
        <p:nvSpPr>
          <p:cNvPr id="22531" name="Rectangle 3"/>
          <p:cNvSpPr>
            <a:spLocks noGrp="1" noChangeArrowheads="1"/>
          </p:cNvSpPr>
          <p:nvPr>
            <p:ph type="body" idx="1"/>
          </p:nvPr>
        </p:nvSpPr>
        <p:spPr>
          <a:xfrm>
            <a:off x="540468" y="1385557"/>
            <a:ext cx="8229600" cy="5341085"/>
          </a:xfrm>
        </p:spPr>
        <p:txBody>
          <a:bodyPr>
            <a:normAutofit/>
          </a:bodyPr>
          <a:lstStyle/>
          <a:p>
            <a:pPr eaLnBrk="1" hangingPunct="1">
              <a:lnSpc>
                <a:spcPct val="80000"/>
              </a:lnSpc>
              <a:defRPr/>
            </a:pPr>
            <a:r>
              <a:rPr lang="en-US" sz="2400" dirty="0" smtClean="0">
                <a:latin typeface="Arial"/>
                <a:cs typeface="Arial"/>
              </a:rPr>
              <a:t>Bandages are not alike around the world.</a:t>
            </a:r>
          </a:p>
          <a:p>
            <a:pPr eaLnBrk="1" hangingPunct="1">
              <a:lnSpc>
                <a:spcPct val="80000"/>
              </a:lnSpc>
              <a:defRPr/>
            </a:pPr>
            <a:r>
              <a:rPr lang="en-US" sz="2400" dirty="0" smtClean="0">
                <a:latin typeface="Arial"/>
                <a:cs typeface="Arial"/>
              </a:rPr>
              <a:t>The first comments I had from my CEO (born in the UK) was about our bandages and how none of them stick very well.</a:t>
            </a:r>
          </a:p>
          <a:p>
            <a:pPr eaLnBrk="1" hangingPunct="1">
              <a:lnSpc>
                <a:spcPct val="80000"/>
              </a:lnSpc>
              <a:defRPr/>
            </a:pPr>
            <a:r>
              <a:rPr lang="en-US" sz="2400" dirty="0" smtClean="0">
                <a:latin typeface="Arial"/>
                <a:cs typeface="Arial"/>
              </a:rPr>
              <a:t>In some parts of Europe, if the plaster does not hurt when you remove it, it </a:t>
            </a:r>
            <a:r>
              <a:rPr lang="ja-JP" altLang="en-US" sz="2400" dirty="0" smtClean="0">
                <a:latin typeface="Arial"/>
                <a:cs typeface="Arial"/>
              </a:rPr>
              <a:t>“</a:t>
            </a:r>
            <a:r>
              <a:rPr lang="en-US" sz="2400" dirty="0" smtClean="0">
                <a:latin typeface="Arial"/>
                <a:cs typeface="Arial"/>
              </a:rPr>
              <a:t>does not stick very well</a:t>
            </a:r>
            <a:r>
              <a:rPr lang="ja-JP" altLang="en-US" sz="2400" dirty="0" smtClean="0">
                <a:latin typeface="Arial"/>
                <a:cs typeface="Arial"/>
              </a:rPr>
              <a:t>”</a:t>
            </a:r>
            <a:r>
              <a:rPr lang="en-US" sz="2400" dirty="0" smtClean="0">
                <a:latin typeface="Arial"/>
                <a:cs typeface="Arial"/>
              </a:rPr>
              <a:t>.</a:t>
            </a:r>
          </a:p>
          <a:p>
            <a:pPr eaLnBrk="1" hangingPunct="1">
              <a:lnSpc>
                <a:spcPct val="80000"/>
              </a:lnSpc>
              <a:defRPr/>
            </a:pPr>
            <a:r>
              <a:rPr lang="en-US" sz="2400" dirty="0" smtClean="0">
                <a:latin typeface="Arial"/>
                <a:cs typeface="Arial"/>
              </a:rPr>
              <a:t>Natural rubber adhesives are well liked in hot climates because they perform well.</a:t>
            </a:r>
          </a:p>
          <a:p>
            <a:pPr eaLnBrk="1" hangingPunct="1">
              <a:lnSpc>
                <a:spcPct val="80000"/>
              </a:lnSpc>
              <a:defRPr/>
            </a:pPr>
            <a:r>
              <a:rPr lang="en-US" sz="2400" dirty="0" smtClean="0">
                <a:latin typeface="Arial"/>
                <a:cs typeface="Arial"/>
              </a:rPr>
              <a:t>Sensitivity to natural rubber seems to be mostly an American health care worker problem.</a:t>
            </a:r>
          </a:p>
          <a:p>
            <a:pPr>
              <a:lnSpc>
                <a:spcPct val="80000"/>
              </a:lnSpc>
              <a:defRPr/>
            </a:pPr>
            <a:r>
              <a:rPr lang="en-US" sz="2400" dirty="0" smtClean="0">
                <a:latin typeface="Arial"/>
                <a:cs typeface="Arial"/>
              </a:rPr>
              <a:t>Data on the usage </a:t>
            </a:r>
            <a:r>
              <a:rPr lang="en-US" sz="2400" dirty="0">
                <a:latin typeface="Arial"/>
                <a:cs typeface="Arial"/>
              </a:rPr>
              <a:t>and performance of bandages in </a:t>
            </a:r>
            <a:r>
              <a:rPr lang="en-US" sz="2400" dirty="0" smtClean="0">
                <a:latin typeface="Arial"/>
                <a:cs typeface="Arial"/>
              </a:rPr>
              <a:t>India is needed </a:t>
            </a:r>
            <a:r>
              <a:rPr lang="en-US" sz="2400" dirty="0">
                <a:latin typeface="Arial"/>
                <a:cs typeface="Arial"/>
              </a:rPr>
              <a:t>– an untapped </a:t>
            </a:r>
            <a:r>
              <a:rPr lang="en-US" sz="2400" dirty="0" smtClean="0">
                <a:latin typeface="Arial"/>
                <a:cs typeface="Arial"/>
              </a:rPr>
              <a:t>market</a:t>
            </a:r>
          </a:p>
          <a:p>
            <a:pPr>
              <a:lnSpc>
                <a:spcPct val="80000"/>
              </a:lnSpc>
              <a:defRPr/>
            </a:pPr>
            <a:r>
              <a:rPr lang="ja-JP" altLang="en-US" sz="2400" dirty="0" smtClean="0">
                <a:latin typeface="Arial"/>
                <a:cs typeface="Arial"/>
              </a:rPr>
              <a:t>“</a:t>
            </a:r>
            <a:r>
              <a:rPr lang="en-US" sz="2400" dirty="0" smtClean="0">
                <a:latin typeface="Arial"/>
                <a:cs typeface="Arial"/>
              </a:rPr>
              <a:t>Bandage performance needs</a:t>
            </a:r>
            <a:r>
              <a:rPr lang="ja-JP" altLang="en-US" sz="2400" dirty="0" smtClean="0">
                <a:latin typeface="Arial"/>
                <a:cs typeface="Arial"/>
              </a:rPr>
              <a:t>”</a:t>
            </a:r>
            <a:r>
              <a:rPr lang="en-US" sz="2400" dirty="0" smtClean="0">
                <a:latin typeface="Arial"/>
                <a:cs typeface="Arial"/>
              </a:rPr>
              <a:t> change with the age and physical condition of the user.</a:t>
            </a:r>
          </a:p>
          <a:p>
            <a:pPr eaLnBrk="1" hangingPunct="1">
              <a:lnSpc>
                <a:spcPct val="80000"/>
              </a:lnSpc>
              <a:defRPr/>
            </a:pPr>
            <a:r>
              <a:rPr lang="en-US" sz="2400" dirty="0" smtClean="0">
                <a:latin typeface="Arial"/>
                <a:cs typeface="Arial"/>
              </a:rPr>
              <a:t>Other Considerations for removal: Hair encapsulation, Stretch Release, Polymer skin coatings</a:t>
            </a:r>
          </a:p>
        </p:txBody>
      </p:sp>
    </p:spTree>
    <p:extLst>
      <p:ext uri="{BB962C8B-B14F-4D97-AF65-F5344CB8AC3E}">
        <p14:creationId xmlns:p14="http://schemas.microsoft.com/office/powerpoint/2010/main" val="22262625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862" y="240205"/>
            <a:ext cx="7098700" cy="2307198"/>
          </a:xfrm>
        </p:spPr>
        <p:txBody>
          <a:bodyPr/>
          <a:lstStyle/>
          <a:p>
            <a:r>
              <a:rPr lang="en-US" dirty="0" smtClean="0">
                <a:latin typeface="Arial"/>
                <a:cs typeface="Arial"/>
              </a:rPr>
              <a:t>The case of the </a:t>
            </a:r>
            <a:br>
              <a:rPr lang="en-US" dirty="0" smtClean="0">
                <a:latin typeface="Arial"/>
                <a:cs typeface="Arial"/>
              </a:rPr>
            </a:br>
            <a:r>
              <a:rPr lang="en-US" dirty="0" smtClean="0">
                <a:latin typeface="Arial"/>
                <a:cs typeface="Arial"/>
              </a:rPr>
              <a:t>Duct (Duck) Tape Bandage</a:t>
            </a:r>
            <a:endParaRPr lang="en-US" dirty="0">
              <a:latin typeface="Arial"/>
              <a:cs typeface="Arial"/>
            </a:endParaRPr>
          </a:p>
        </p:txBody>
      </p:sp>
      <p:pic>
        <p:nvPicPr>
          <p:cNvPr id="6" name="Content Placeholder 5" descr="IMG_0884.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7403" r="-1562"/>
          <a:stretch/>
        </p:blipFill>
        <p:spPr>
          <a:xfrm>
            <a:off x="-2259063" y="2744440"/>
            <a:ext cx="7185492" cy="3654269"/>
          </a:xfrm>
        </p:spPr>
      </p:pic>
      <p:pic>
        <p:nvPicPr>
          <p:cNvPr id="8" name="Picture 7" descr="ducttapesideways - Version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652" y="2744440"/>
            <a:ext cx="3031910" cy="3680111"/>
          </a:xfrm>
          <a:prstGeom prst="rect">
            <a:avLst/>
          </a:prstGeom>
        </p:spPr>
      </p:pic>
    </p:spTree>
    <p:extLst>
      <p:ext uri="{BB962C8B-B14F-4D97-AF65-F5344CB8AC3E}">
        <p14:creationId xmlns:p14="http://schemas.microsoft.com/office/powerpoint/2010/main" val="2685879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029" y="114211"/>
            <a:ext cx="5574190" cy="5574190"/>
          </a:xfrm>
          <a:prstGeom prst="rect">
            <a:avLst/>
          </a:prstGeom>
        </p:spPr>
      </p:pic>
      <p:sp>
        <p:nvSpPr>
          <p:cNvPr id="3" name="TextBox 2"/>
          <p:cNvSpPr txBox="1"/>
          <p:nvPr/>
        </p:nvSpPr>
        <p:spPr>
          <a:xfrm>
            <a:off x="919612" y="5779768"/>
            <a:ext cx="7362913" cy="1077218"/>
          </a:xfrm>
          <a:prstGeom prst="rect">
            <a:avLst/>
          </a:prstGeom>
          <a:noFill/>
        </p:spPr>
        <p:txBody>
          <a:bodyPr wrap="none" rtlCol="0">
            <a:spAutoFit/>
          </a:bodyPr>
          <a:lstStyle/>
          <a:p>
            <a:pPr algn="ctr"/>
            <a:r>
              <a:rPr lang="en-US" sz="3200" dirty="0" smtClean="0">
                <a:latin typeface="Arial"/>
                <a:cs typeface="Arial"/>
              </a:rPr>
              <a:t>Workmen commonly use </a:t>
            </a:r>
          </a:p>
          <a:p>
            <a:pPr algn="ctr"/>
            <a:r>
              <a:rPr lang="en-US" sz="3200" dirty="0" smtClean="0">
                <a:latin typeface="Arial"/>
                <a:cs typeface="Arial"/>
              </a:rPr>
              <a:t>Electrical and Duck Tape for Bandaging</a:t>
            </a:r>
            <a:endParaRPr lang="en-US" sz="3200" dirty="0">
              <a:latin typeface="Arial"/>
              <a:cs typeface="Arial"/>
            </a:endParaRPr>
          </a:p>
        </p:txBody>
      </p:sp>
    </p:spTree>
    <p:extLst>
      <p:ext uri="{BB962C8B-B14F-4D97-AF65-F5344CB8AC3E}">
        <p14:creationId xmlns:p14="http://schemas.microsoft.com/office/powerpoint/2010/main" val="2073703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030" y="232995"/>
            <a:ext cx="3102559" cy="3993725"/>
          </a:xfrm>
        </p:spPr>
        <p:txBody>
          <a:bodyPr>
            <a:normAutofit fontScale="90000"/>
          </a:bodyPr>
          <a:lstStyle/>
          <a:p>
            <a:r>
              <a:rPr lang="en-US" dirty="0" smtClean="0">
                <a:latin typeface="Arial"/>
                <a:cs typeface="Arial"/>
              </a:rPr>
              <a:t>Sticking to Human Skin:</a:t>
            </a:r>
            <a:br>
              <a:rPr lang="en-US" dirty="0" smtClean="0">
                <a:latin typeface="Arial"/>
                <a:cs typeface="Arial"/>
              </a:rPr>
            </a:br>
            <a:r>
              <a:rPr lang="en-US" dirty="0" smtClean="0">
                <a:latin typeface="Arial"/>
                <a:cs typeface="Arial"/>
              </a:rPr>
              <a:t>How Hard Could That Be?</a:t>
            </a:r>
            <a:endParaRPr lang="en-US" dirty="0">
              <a:latin typeface="Arial"/>
              <a:cs typeface="Arial"/>
            </a:endParaRPr>
          </a:p>
        </p:txBody>
      </p:sp>
      <p:pic>
        <p:nvPicPr>
          <p:cNvPr id="4" name="Content Placeholder 3" descr="DonMartinBandage.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165" r="-4165" b="-2866"/>
          <a:stretch/>
        </p:blipFill>
        <p:spPr>
          <a:xfrm>
            <a:off x="3414039" y="128887"/>
            <a:ext cx="5579035" cy="6888596"/>
          </a:xfrm>
        </p:spPr>
      </p:pic>
    </p:spTree>
    <p:extLst>
      <p:ext uri="{BB962C8B-B14F-4D97-AF65-F5344CB8AC3E}">
        <p14:creationId xmlns:p14="http://schemas.microsoft.com/office/powerpoint/2010/main" val="28479048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953" y="3373043"/>
            <a:ext cx="3186192" cy="3186192"/>
          </a:xfrm>
          <a:prstGeom prst="rect">
            <a:avLst/>
          </a:prstGeom>
        </p:spPr>
      </p:pic>
      <p:pic>
        <p:nvPicPr>
          <p:cNvPr id="3" name="Picture 2" descr="IMG_1130.jpg"/>
          <p:cNvPicPr>
            <a:picLocks noChangeAspect="1"/>
          </p:cNvPicPr>
          <p:nvPr/>
        </p:nvPicPr>
        <p:blipFill rotWithShape="1">
          <a:blip r:embed="rId3">
            <a:extLst>
              <a:ext uri="{28A0092B-C50C-407E-A947-70E740481C1C}">
                <a14:useLocalDpi xmlns:a14="http://schemas.microsoft.com/office/drawing/2010/main" val="0"/>
              </a:ext>
            </a:extLst>
          </a:blip>
          <a:srcRect t="14387" r="5193" b="1"/>
          <a:stretch/>
        </p:blipFill>
        <p:spPr>
          <a:xfrm>
            <a:off x="5243776" y="3373043"/>
            <a:ext cx="2647474" cy="3187611"/>
          </a:xfrm>
          <a:prstGeom prst="rect">
            <a:avLst/>
          </a:prstGeom>
        </p:spPr>
      </p:pic>
      <p:pic>
        <p:nvPicPr>
          <p:cNvPr id="4" name="Picture 3" descr="IMG_1122.jpg"/>
          <p:cNvPicPr>
            <a:picLocks noChangeAspect="1"/>
          </p:cNvPicPr>
          <p:nvPr/>
        </p:nvPicPr>
        <p:blipFill rotWithShape="1">
          <a:blip r:embed="rId4">
            <a:extLst>
              <a:ext uri="{28A0092B-C50C-407E-A947-70E740481C1C}">
                <a14:useLocalDpi xmlns:a14="http://schemas.microsoft.com/office/drawing/2010/main" val="0"/>
              </a:ext>
            </a:extLst>
          </a:blip>
          <a:srcRect t="17306" b="12258"/>
          <a:stretch/>
        </p:blipFill>
        <p:spPr>
          <a:xfrm>
            <a:off x="2416895" y="202364"/>
            <a:ext cx="4222386" cy="3005529"/>
          </a:xfrm>
          <a:prstGeom prst="rect">
            <a:avLst/>
          </a:prstGeom>
        </p:spPr>
      </p:pic>
    </p:spTree>
    <p:extLst>
      <p:ext uri="{BB962C8B-B14F-4D97-AF65-F5344CB8AC3E}">
        <p14:creationId xmlns:p14="http://schemas.microsoft.com/office/powerpoint/2010/main" val="3317916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73"/>
            <a:ext cx="8229600" cy="1143000"/>
          </a:xfrm>
        </p:spPr>
        <p:txBody>
          <a:bodyPr/>
          <a:lstStyle/>
          <a:p>
            <a:r>
              <a:rPr lang="en-US" dirty="0" smtClean="0">
                <a:latin typeface="Arial"/>
                <a:cs typeface="Arial"/>
              </a:rPr>
              <a:t>Duct (Duck) Tape Used on Skin</a:t>
            </a:r>
            <a:endParaRPr lang="en-US" dirty="0">
              <a:latin typeface="Arial"/>
              <a:cs typeface="Arial"/>
            </a:endParaRPr>
          </a:p>
        </p:txBody>
      </p:sp>
      <p:pic>
        <p:nvPicPr>
          <p:cNvPr id="5" name="Picture 4" descr="photo 1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85560" y="2933669"/>
            <a:ext cx="2999518" cy="4402962"/>
          </a:xfrm>
          <a:prstGeom prst="rect">
            <a:avLst/>
          </a:prstGeom>
        </p:spPr>
      </p:pic>
      <p:pic>
        <p:nvPicPr>
          <p:cNvPr id="6" name="Picture 5" descr="photo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65" y="1584206"/>
            <a:ext cx="4028725" cy="4531431"/>
          </a:xfrm>
          <a:prstGeom prst="rect">
            <a:avLst/>
          </a:prstGeom>
        </p:spPr>
      </p:pic>
      <p:pic>
        <p:nvPicPr>
          <p:cNvPr id="4" name="Content Placeholder 3" descr="photo 2a.PNG"/>
          <p:cNvPicPr>
            <a:picLocks noGrp="1" noChangeAspect="1"/>
          </p:cNvPicPr>
          <p:nvPr>
            <p:ph idx="1"/>
          </p:nvPr>
        </p:nvPicPr>
        <p:blipFill>
          <a:blip r:embed="rId4">
            <a:alphaModFix/>
            <a:extLst>
              <a:ext uri="{28A0092B-C50C-407E-A947-70E740481C1C}">
                <a14:useLocalDpi xmlns:a14="http://schemas.microsoft.com/office/drawing/2010/main" val="0"/>
              </a:ext>
            </a:extLst>
          </a:blip>
          <a:srcRect t="29574" b="29574"/>
          <a:stretch>
            <a:fillRect/>
          </a:stretch>
        </p:blipFill>
        <p:spPr>
          <a:xfrm rot="10800000">
            <a:off x="4283838" y="1207269"/>
            <a:ext cx="4375268" cy="2406229"/>
          </a:xfrm>
        </p:spPr>
      </p:pic>
    </p:spTree>
    <p:extLst>
      <p:ext uri="{BB962C8B-B14F-4D97-AF65-F5344CB8AC3E}">
        <p14:creationId xmlns:p14="http://schemas.microsoft.com/office/powerpoint/2010/main" val="38536259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31374" y="230852"/>
            <a:ext cx="9384849" cy="1143000"/>
          </a:xfrm>
        </p:spPr>
        <p:txBody>
          <a:bodyPr>
            <a:noAutofit/>
          </a:bodyPr>
          <a:lstStyle/>
          <a:p>
            <a:r>
              <a:rPr lang="en-US" sz="3600" dirty="0" smtClean="0">
                <a:latin typeface="Arial"/>
                <a:cs typeface="Arial"/>
              </a:rPr>
              <a:t>SELLING a tape to use on the skin creates an FDA regulated Medical Device</a:t>
            </a:r>
            <a:endParaRPr lang="en-US" sz="3600" dirty="0">
              <a:latin typeface="Arial"/>
              <a:cs typeface="Arial"/>
            </a:endParaRPr>
          </a:p>
        </p:txBody>
      </p:sp>
      <p:sp>
        <p:nvSpPr>
          <p:cNvPr id="132099" name="Rectangle 3"/>
          <p:cNvSpPr>
            <a:spLocks noGrp="1" noChangeArrowheads="1"/>
          </p:cNvSpPr>
          <p:nvPr>
            <p:ph type="body" idx="1"/>
          </p:nvPr>
        </p:nvSpPr>
        <p:spPr/>
        <p:txBody>
          <a:bodyPr>
            <a:noAutofit/>
          </a:bodyPr>
          <a:lstStyle/>
          <a:p>
            <a:r>
              <a:rPr lang="en-US" sz="2700" dirty="0">
                <a:latin typeface="Arial"/>
                <a:cs typeface="Arial"/>
              </a:rPr>
              <a:t>First Aid </a:t>
            </a:r>
            <a:r>
              <a:rPr lang="en-US" sz="2700" dirty="0" smtClean="0">
                <a:latin typeface="Arial"/>
                <a:cs typeface="Arial"/>
              </a:rPr>
              <a:t>Bandages and Tapes </a:t>
            </a:r>
            <a:r>
              <a:rPr lang="en-US" sz="2700" dirty="0">
                <a:latin typeface="Arial"/>
                <a:cs typeface="Arial"/>
              </a:rPr>
              <a:t>are Medical Devices</a:t>
            </a:r>
          </a:p>
          <a:p>
            <a:r>
              <a:rPr lang="en-US" sz="2700" dirty="0">
                <a:latin typeface="Arial"/>
                <a:cs typeface="Arial"/>
              </a:rPr>
              <a:t>Medical Devices must have data that supports safety and efficacy.</a:t>
            </a:r>
          </a:p>
          <a:p>
            <a:r>
              <a:rPr lang="en-US" sz="2700" dirty="0">
                <a:latin typeface="Arial"/>
                <a:cs typeface="Arial"/>
              </a:rPr>
              <a:t>Safety requires the device to be made from materials that are known and are non-toxic. This includes polymers, residual monomers</a:t>
            </a:r>
            <a:r>
              <a:rPr lang="en-US" sz="2700" dirty="0" smtClean="0">
                <a:latin typeface="Arial"/>
                <a:cs typeface="Arial"/>
              </a:rPr>
              <a:t>, fillers</a:t>
            </a:r>
            <a:r>
              <a:rPr lang="en-US" sz="2700" dirty="0">
                <a:latin typeface="Arial"/>
                <a:cs typeface="Arial"/>
              </a:rPr>
              <a:t>, plasticizers, colorants, inks, </a:t>
            </a:r>
            <a:r>
              <a:rPr lang="en-US" sz="2700" dirty="0" smtClean="0">
                <a:latin typeface="Arial"/>
                <a:cs typeface="Arial"/>
              </a:rPr>
              <a:t>and adhesives.</a:t>
            </a:r>
          </a:p>
          <a:p>
            <a:r>
              <a:rPr lang="en-US" sz="2700" dirty="0" smtClean="0">
                <a:latin typeface="Arial"/>
                <a:cs typeface="Arial"/>
              </a:rPr>
              <a:t>Efficacy means you have data to determine what happens on the skin.  Adhesion, irritation, etc.</a:t>
            </a:r>
            <a:endParaRPr lang="en-US" sz="2700" dirty="0">
              <a:latin typeface="Arial"/>
              <a:cs typeface="Arial"/>
            </a:endParaRPr>
          </a:p>
        </p:txBody>
      </p:sp>
    </p:spTree>
    <p:extLst>
      <p:ext uri="{BB962C8B-B14F-4D97-AF65-F5344CB8AC3E}">
        <p14:creationId xmlns:p14="http://schemas.microsoft.com/office/powerpoint/2010/main" val="3430828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a:cs typeface="Arial"/>
              </a:rPr>
              <a:t>Medical Devices </a:t>
            </a:r>
            <a:r>
              <a:rPr lang="en-US" dirty="0">
                <a:latin typeface="Arial"/>
                <a:cs typeface="Arial"/>
              </a:rPr>
              <a:t>R</a:t>
            </a:r>
            <a:r>
              <a:rPr lang="en-US" dirty="0" smtClean="0">
                <a:latin typeface="Arial"/>
                <a:cs typeface="Arial"/>
              </a:rPr>
              <a:t>equire Special </a:t>
            </a:r>
            <a:r>
              <a:rPr lang="en-US" dirty="0">
                <a:latin typeface="Arial"/>
                <a:cs typeface="Arial"/>
              </a:rPr>
              <a:t>Manufacturing </a:t>
            </a:r>
            <a:r>
              <a:rPr lang="en-US" dirty="0" smtClean="0">
                <a:latin typeface="Arial"/>
                <a:cs typeface="Arial"/>
              </a:rPr>
              <a:t>Processes</a:t>
            </a:r>
            <a:endParaRPr lang="en-US" dirty="0">
              <a:latin typeface="Arial"/>
              <a:cs typeface="Arial"/>
            </a:endParaRPr>
          </a:p>
        </p:txBody>
      </p:sp>
      <p:sp>
        <p:nvSpPr>
          <p:cNvPr id="3" name="Content Placeholder 2"/>
          <p:cNvSpPr>
            <a:spLocks noGrp="1"/>
          </p:cNvSpPr>
          <p:nvPr>
            <p:ph idx="1"/>
          </p:nvPr>
        </p:nvSpPr>
        <p:spPr>
          <a:xfrm>
            <a:off x="457200" y="1808863"/>
            <a:ext cx="8229600" cy="4627695"/>
          </a:xfrm>
        </p:spPr>
        <p:txBody>
          <a:bodyPr>
            <a:noAutofit/>
          </a:bodyPr>
          <a:lstStyle/>
          <a:p>
            <a:r>
              <a:rPr lang="en-US" sz="3600" dirty="0" smtClean="0">
                <a:latin typeface="Arial"/>
                <a:cs typeface="Arial"/>
              </a:rPr>
              <a:t>Medical Devices Require FDA Approved Manufacturing Processes, Known as GMP</a:t>
            </a:r>
          </a:p>
          <a:p>
            <a:r>
              <a:rPr lang="en-US" sz="3600" dirty="0" smtClean="0">
                <a:latin typeface="Arial"/>
                <a:cs typeface="Arial"/>
              </a:rPr>
              <a:t>Traceability of all input materials</a:t>
            </a:r>
          </a:p>
          <a:p>
            <a:r>
              <a:rPr lang="en-US" sz="3600" dirty="0" smtClean="0">
                <a:latin typeface="Arial"/>
                <a:cs typeface="Arial"/>
              </a:rPr>
              <a:t>Cleaning and maintenance of equipment</a:t>
            </a:r>
          </a:p>
          <a:p>
            <a:r>
              <a:rPr lang="en-US" sz="3600" dirty="0" smtClean="0">
                <a:latin typeface="Arial"/>
                <a:cs typeface="Arial"/>
              </a:rPr>
              <a:t>Training of operators </a:t>
            </a:r>
          </a:p>
          <a:p>
            <a:endParaRPr lang="en-US" sz="3600" dirty="0">
              <a:latin typeface="Arial"/>
              <a:cs typeface="Arial"/>
            </a:endParaRPr>
          </a:p>
        </p:txBody>
      </p:sp>
    </p:spTree>
    <p:extLst>
      <p:ext uri="{BB962C8B-B14F-4D97-AF65-F5344CB8AC3E}">
        <p14:creationId xmlns:p14="http://schemas.microsoft.com/office/powerpoint/2010/main" val="1745935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heavydutycl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593" y="1815581"/>
            <a:ext cx="3144837"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6"/>
          <p:cNvSpPr txBox="1">
            <a:spLocks noChangeArrowheads="1"/>
          </p:cNvSpPr>
          <p:nvPr/>
        </p:nvSpPr>
        <p:spPr bwMode="auto">
          <a:xfrm>
            <a:off x="1488860" y="5910335"/>
            <a:ext cx="63600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latin typeface="Arial"/>
                <a:cs typeface="Arial"/>
              </a:rPr>
              <a:t>The ONLY Class 1 Medical Device Duct Tape </a:t>
            </a:r>
            <a:endParaRPr lang="en-US" dirty="0" smtClean="0">
              <a:latin typeface="Arial"/>
              <a:cs typeface="Arial"/>
            </a:endParaRPr>
          </a:p>
          <a:p>
            <a:pPr algn="ctr" eaLnBrk="1" hangingPunct="1"/>
            <a:r>
              <a:rPr lang="en-US" dirty="0" smtClean="0">
                <a:latin typeface="Arial"/>
                <a:cs typeface="Arial"/>
              </a:rPr>
              <a:t>that </a:t>
            </a:r>
            <a:r>
              <a:rPr lang="en-US" dirty="0">
                <a:latin typeface="Arial"/>
                <a:cs typeface="Arial"/>
              </a:rPr>
              <a:t>is safe for use on skin</a:t>
            </a:r>
          </a:p>
        </p:txBody>
      </p:sp>
      <p:sp>
        <p:nvSpPr>
          <p:cNvPr id="105476" name="Text Box 7"/>
          <p:cNvSpPr txBox="1">
            <a:spLocks noChangeArrowheads="1"/>
          </p:cNvSpPr>
          <p:nvPr/>
        </p:nvSpPr>
        <p:spPr bwMode="auto">
          <a:xfrm>
            <a:off x="535175" y="175144"/>
            <a:ext cx="82824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800" dirty="0">
                <a:latin typeface="Arial"/>
                <a:cs typeface="Arial"/>
              </a:rPr>
              <a:t>The Working Man</a:t>
            </a:r>
            <a:r>
              <a:rPr lang="ja-JP" altLang="en-US" sz="4800" dirty="0">
                <a:latin typeface="Arial"/>
                <a:cs typeface="Arial"/>
              </a:rPr>
              <a:t>’</a:t>
            </a:r>
            <a:r>
              <a:rPr lang="en-US" altLang="ja-JP" sz="4800" dirty="0">
                <a:latin typeface="Arial"/>
                <a:cs typeface="Arial"/>
              </a:rPr>
              <a:t>s Bandage</a:t>
            </a:r>
            <a:endParaRPr lang="en-US" sz="4800" dirty="0">
              <a:latin typeface="Arial"/>
              <a:cs typeface="Arial"/>
            </a:endParaRPr>
          </a:p>
        </p:txBody>
      </p:sp>
      <p:pic>
        <p:nvPicPr>
          <p:cNvPr id="6" name="Picture 4" descr="ductt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29" y="1372444"/>
            <a:ext cx="5156200" cy="434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5651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RealLifeAdven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725" y="97028"/>
            <a:ext cx="51720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9308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r>
              <a:rPr lang="en-US" dirty="0">
                <a:latin typeface="Arial" charset="0"/>
              </a:rPr>
              <a:t>A </a:t>
            </a:r>
            <a:r>
              <a:rPr lang="en-US" dirty="0" smtClean="0">
                <a:latin typeface="Arial" charset="0"/>
              </a:rPr>
              <a:t>Brief </a:t>
            </a:r>
            <a:r>
              <a:rPr lang="en-US" dirty="0">
                <a:latin typeface="Arial" charset="0"/>
              </a:rPr>
              <a:t>History of Bandages</a:t>
            </a:r>
          </a:p>
        </p:txBody>
      </p:sp>
      <p:sp>
        <p:nvSpPr>
          <p:cNvPr id="44034" name="Rectangle 3"/>
          <p:cNvSpPr>
            <a:spLocks noGrp="1" noChangeArrowheads="1"/>
          </p:cNvSpPr>
          <p:nvPr>
            <p:ph type="body" idx="1"/>
          </p:nvPr>
        </p:nvSpPr>
        <p:spPr>
          <a:xfrm>
            <a:off x="457200" y="1295400"/>
            <a:ext cx="8305800" cy="4876800"/>
          </a:xfrm>
        </p:spPr>
        <p:txBody>
          <a:bodyPr>
            <a:normAutofit lnSpcReduction="10000"/>
          </a:bodyPr>
          <a:lstStyle/>
          <a:p>
            <a:pPr>
              <a:lnSpc>
                <a:spcPct val="90000"/>
              </a:lnSpc>
              <a:buFontTx/>
              <a:buNone/>
            </a:pPr>
            <a:r>
              <a:rPr lang="en-US" sz="2400" dirty="0">
                <a:latin typeface="Arial" charset="0"/>
              </a:rPr>
              <a:t>      </a:t>
            </a:r>
          </a:p>
          <a:p>
            <a:pPr>
              <a:lnSpc>
                <a:spcPct val="90000"/>
              </a:lnSpc>
            </a:pPr>
            <a:r>
              <a:rPr lang="en-US" sz="2400" dirty="0">
                <a:latin typeface="Arial" charset="0"/>
              </a:rPr>
              <a:t>It started with animal skins and progressed to woven  cloth to soak up blood and wound fluid.</a:t>
            </a:r>
          </a:p>
          <a:p>
            <a:pPr>
              <a:lnSpc>
                <a:spcPct val="90000"/>
              </a:lnSpc>
            </a:pPr>
            <a:r>
              <a:rPr lang="en-US" sz="2400" dirty="0">
                <a:latin typeface="Arial" charset="0"/>
              </a:rPr>
              <a:t>Then there was the discovery that natural rubber adhesive could be spread onto woven cloth and used to more easily hold absorbent materials onto the wounded skin.</a:t>
            </a:r>
          </a:p>
          <a:p>
            <a:pPr>
              <a:lnSpc>
                <a:spcPct val="90000"/>
              </a:lnSpc>
            </a:pPr>
            <a:r>
              <a:rPr lang="en-US" sz="2400" dirty="0">
                <a:latin typeface="Arial" charset="0"/>
              </a:rPr>
              <a:t>This discovery was followed by the use of polymeric adhesives on plastic polymer (PVC) films and began to make bandaging damaged skin not only more comfortable but less obvious</a:t>
            </a:r>
            <a:r>
              <a:rPr lang="en-US" sz="2400" dirty="0" smtClean="0">
                <a:latin typeface="Arial" charset="0"/>
              </a:rPr>
              <a:t>.</a:t>
            </a:r>
          </a:p>
          <a:p>
            <a:pPr>
              <a:lnSpc>
                <a:spcPct val="90000"/>
              </a:lnSpc>
            </a:pPr>
            <a:r>
              <a:rPr lang="en-US" sz="2400" dirty="0" smtClean="0">
                <a:latin typeface="Arial" charset="0"/>
              </a:rPr>
              <a:t>Synthetic Polymer Adhesive Tapes introduced in 1960</a:t>
            </a:r>
            <a:endParaRPr lang="en-US" sz="2400" dirty="0">
              <a:latin typeface="Arial" charset="0"/>
            </a:endParaRPr>
          </a:p>
          <a:p>
            <a:pPr>
              <a:lnSpc>
                <a:spcPct val="90000"/>
              </a:lnSpc>
            </a:pPr>
            <a:r>
              <a:rPr lang="en-US" sz="2400" dirty="0" smtClean="0">
                <a:latin typeface="Arial" charset="0"/>
              </a:rPr>
              <a:t>The Beginning of  “Technology Driven” Bandages </a:t>
            </a:r>
            <a:r>
              <a:rPr lang="en-US" sz="2400" dirty="0">
                <a:latin typeface="Arial" charset="0"/>
              </a:rPr>
              <a:t>in </a:t>
            </a:r>
            <a:r>
              <a:rPr lang="en-US" sz="2400" dirty="0" smtClean="0">
                <a:latin typeface="Arial" charset="0"/>
              </a:rPr>
              <a:t>1994 (Foam, Nonwoven and Ultrathin Polyurethane) with new and unique adhesives</a:t>
            </a:r>
            <a:endParaRPr lang="en-US" sz="2400" dirty="0">
              <a:latin typeface="Arial" charset="0"/>
            </a:endParaRPr>
          </a:p>
          <a:p>
            <a:pPr>
              <a:lnSpc>
                <a:spcPct val="90000"/>
              </a:lnSpc>
              <a:buFontTx/>
              <a:buNone/>
            </a:pPr>
            <a:endParaRPr lang="en-US" sz="2400" dirty="0">
              <a:latin typeface="Arial" charset="0"/>
            </a:endParaRPr>
          </a:p>
          <a:p>
            <a:pPr>
              <a:lnSpc>
                <a:spcPct val="90000"/>
              </a:lnSpc>
              <a:buFontTx/>
              <a:buNone/>
            </a:pPr>
            <a:endParaRPr lang="en-US" sz="2400" dirty="0">
              <a:latin typeface="Arial" charset="0"/>
            </a:endParaRPr>
          </a:p>
        </p:txBody>
      </p:sp>
    </p:spTree>
    <p:extLst>
      <p:ext uri="{BB962C8B-B14F-4D97-AF65-F5344CB8AC3E}">
        <p14:creationId xmlns:p14="http://schemas.microsoft.com/office/powerpoint/2010/main" val="20819446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4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357" y="2172188"/>
            <a:ext cx="4330700" cy="2044700"/>
          </a:xfrm>
          <a:prstGeom prst="rect">
            <a:avLst/>
          </a:prstGeom>
        </p:spPr>
      </p:pic>
      <p:pic>
        <p:nvPicPr>
          <p:cNvPr id="6" name="Picture 5" descr="IMG_14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50" y="3593976"/>
            <a:ext cx="4223425" cy="2330573"/>
          </a:xfrm>
          <a:prstGeom prst="rect">
            <a:avLst/>
          </a:prstGeom>
        </p:spPr>
      </p:pic>
      <p:pic>
        <p:nvPicPr>
          <p:cNvPr id="7" name="Picture 6" descr="IMG_14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915" y="4317334"/>
            <a:ext cx="1748653" cy="1376382"/>
          </a:xfrm>
          <a:prstGeom prst="rect">
            <a:avLst/>
          </a:prstGeom>
        </p:spPr>
      </p:pic>
      <p:sp>
        <p:nvSpPr>
          <p:cNvPr id="8" name="TextBox 7"/>
          <p:cNvSpPr txBox="1"/>
          <p:nvPr/>
        </p:nvSpPr>
        <p:spPr>
          <a:xfrm>
            <a:off x="5308412" y="3739723"/>
            <a:ext cx="3330768" cy="461665"/>
          </a:xfrm>
          <a:prstGeom prst="rect">
            <a:avLst/>
          </a:prstGeom>
          <a:noFill/>
        </p:spPr>
        <p:txBody>
          <a:bodyPr wrap="square" rtlCol="0">
            <a:spAutoFit/>
          </a:bodyPr>
          <a:lstStyle/>
          <a:p>
            <a:r>
              <a:rPr lang="en-US" sz="2400" dirty="0" err="1" smtClean="0">
                <a:latin typeface="Arial"/>
                <a:cs typeface="Arial"/>
              </a:rPr>
              <a:t>Iso</a:t>
            </a:r>
            <a:r>
              <a:rPr lang="en-US" sz="2400" dirty="0" smtClean="0">
                <a:latin typeface="Arial"/>
                <a:cs typeface="Arial"/>
              </a:rPr>
              <a:t> </a:t>
            </a:r>
            <a:r>
              <a:rPr lang="en-US" sz="2400" dirty="0" err="1" smtClean="0">
                <a:latin typeface="Arial"/>
                <a:cs typeface="Arial"/>
              </a:rPr>
              <a:t>Octyl</a:t>
            </a:r>
            <a:r>
              <a:rPr lang="en-US" sz="2400" dirty="0" smtClean="0">
                <a:latin typeface="Arial"/>
                <a:cs typeface="Arial"/>
              </a:rPr>
              <a:t> Acrylate (3M)</a:t>
            </a:r>
            <a:endParaRPr lang="en-US" sz="2400" dirty="0">
              <a:latin typeface="Arial"/>
              <a:cs typeface="Arial"/>
            </a:endParaRPr>
          </a:p>
        </p:txBody>
      </p:sp>
      <p:sp>
        <p:nvSpPr>
          <p:cNvPr id="9" name="TextBox 8"/>
          <p:cNvSpPr txBox="1"/>
          <p:nvPr/>
        </p:nvSpPr>
        <p:spPr>
          <a:xfrm>
            <a:off x="5977260" y="5693716"/>
            <a:ext cx="1770938" cy="461665"/>
          </a:xfrm>
          <a:prstGeom prst="rect">
            <a:avLst/>
          </a:prstGeom>
          <a:noFill/>
        </p:spPr>
        <p:txBody>
          <a:bodyPr wrap="none" rtlCol="0">
            <a:spAutoFit/>
          </a:bodyPr>
          <a:lstStyle/>
          <a:p>
            <a:r>
              <a:rPr lang="en-US" sz="2400" dirty="0" smtClean="0">
                <a:latin typeface="Arial"/>
                <a:cs typeface="Arial"/>
              </a:rPr>
              <a:t>Acrylic Acid</a:t>
            </a:r>
            <a:endParaRPr lang="en-US" sz="2400" dirty="0">
              <a:latin typeface="Arial"/>
              <a:cs typeface="Arial"/>
            </a:endParaRPr>
          </a:p>
        </p:txBody>
      </p:sp>
      <p:sp>
        <p:nvSpPr>
          <p:cNvPr id="10" name="TextBox 9"/>
          <p:cNvSpPr txBox="1"/>
          <p:nvPr/>
        </p:nvSpPr>
        <p:spPr>
          <a:xfrm>
            <a:off x="1061689" y="5809135"/>
            <a:ext cx="3964547" cy="461665"/>
          </a:xfrm>
          <a:prstGeom prst="rect">
            <a:avLst/>
          </a:prstGeom>
          <a:noFill/>
        </p:spPr>
        <p:txBody>
          <a:bodyPr wrap="none" rtlCol="0">
            <a:spAutoFit/>
          </a:bodyPr>
          <a:lstStyle/>
          <a:p>
            <a:r>
              <a:rPr lang="en-US" sz="2400" dirty="0" smtClean="0">
                <a:latin typeface="Arial"/>
                <a:cs typeface="Arial"/>
              </a:rPr>
              <a:t>2 Ethyl Hexyl Acrylate (J&amp;J)</a:t>
            </a:r>
            <a:endParaRPr lang="en-US" sz="2400" dirty="0">
              <a:latin typeface="Arial"/>
              <a:cs typeface="Arial"/>
            </a:endParaRPr>
          </a:p>
        </p:txBody>
      </p:sp>
      <p:sp>
        <p:nvSpPr>
          <p:cNvPr id="13" name="TextBox 12"/>
          <p:cNvSpPr txBox="1"/>
          <p:nvPr/>
        </p:nvSpPr>
        <p:spPr>
          <a:xfrm>
            <a:off x="1263493" y="2710356"/>
            <a:ext cx="3332156" cy="830997"/>
          </a:xfrm>
          <a:prstGeom prst="rect">
            <a:avLst/>
          </a:prstGeom>
          <a:noFill/>
        </p:spPr>
        <p:txBody>
          <a:bodyPr wrap="square" rtlCol="0">
            <a:spAutoFit/>
          </a:bodyPr>
          <a:lstStyle/>
          <a:p>
            <a:pPr algn="ctr"/>
            <a:r>
              <a:rPr lang="en-US" sz="2400" dirty="0" smtClean="0">
                <a:latin typeface="Arial"/>
                <a:cs typeface="Arial"/>
              </a:rPr>
              <a:t> Natural Rubber Latex </a:t>
            </a:r>
            <a:r>
              <a:rPr lang="en-US" sz="2400" dirty="0">
                <a:latin typeface="Arial"/>
                <a:cs typeface="Arial"/>
              </a:rPr>
              <a:t>cis-1,4-polyisoprene</a:t>
            </a:r>
          </a:p>
        </p:txBody>
      </p:sp>
      <p:sp>
        <p:nvSpPr>
          <p:cNvPr id="14" name="TextBox 13"/>
          <p:cNvSpPr txBox="1"/>
          <p:nvPr/>
        </p:nvSpPr>
        <p:spPr>
          <a:xfrm>
            <a:off x="143357" y="59249"/>
            <a:ext cx="8864699" cy="646331"/>
          </a:xfrm>
          <a:prstGeom prst="rect">
            <a:avLst/>
          </a:prstGeom>
          <a:noFill/>
        </p:spPr>
        <p:txBody>
          <a:bodyPr wrap="square" rtlCol="0">
            <a:spAutoFit/>
          </a:bodyPr>
          <a:lstStyle/>
          <a:p>
            <a:r>
              <a:rPr lang="en-US" sz="3600" dirty="0" smtClean="0">
                <a:latin typeface="Arial"/>
                <a:cs typeface="Arial"/>
              </a:rPr>
              <a:t>Adhesive Backbone Polymers/Monomers</a:t>
            </a:r>
            <a:endParaRPr lang="en-US" sz="3600" dirty="0">
              <a:latin typeface="Arial"/>
              <a:cs typeface="Arial"/>
            </a:endParaRPr>
          </a:p>
        </p:txBody>
      </p:sp>
      <p:pic>
        <p:nvPicPr>
          <p:cNvPr id="17" name="Picture 16" descr="Screen Shot 2014-09-09 at 8.22.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32" y="771934"/>
            <a:ext cx="5171835" cy="2029141"/>
          </a:xfrm>
          <a:prstGeom prst="rect">
            <a:avLst/>
          </a:prstGeom>
        </p:spPr>
      </p:pic>
    </p:spTree>
    <p:extLst>
      <p:ext uri="{BB962C8B-B14F-4D97-AF65-F5344CB8AC3E}">
        <p14:creationId xmlns:p14="http://schemas.microsoft.com/office/powerpoint/2010/main" val="16394396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99494"/>
            <a:ext cx="8229600" cy="1143000"/>
          </a:xfrm>
        </p:spPr>
        <p:txBody>
          <a:bodyPr/>
          <a:lstStyle/>
          <a:p>
            <a:pPr eaLnBrk="1" hangingPunct="1">
              <a:defRPr/>
            </a:pPr>
            <a:r>
              <a:rPr lang="en-US" sz="3600" dirty="0" smtClean="0">
                <a:latin typeface="Arial"/>
                <a:cs typeface="Arial"/>
              </a:rPr>
              <a:t>A View of a Typical Drug Store </a:t>
            </a:r>
            <a:r>
              <a:rPr lang="en-US" sz="3600" dirty="0">
                <a:latin typeface="Arial"/>
                <a:cs typeface="Arial"/>
              </a:rPr>
              <a:t>S</a:t>
            </a:r>
            <a:r>
              <a:rPr lang="en-US" sz="3600" dirty="0" smtClean="0">
                <a:latin typeface="Arial"/>
                <a:cs typeface="Arial"/>
              </a:rPr>
              <a:t>helf</a:t>
            </a:r>
          </a:p>
        </p:txBody>
      </p:sp>
      <p:pic>
        <p:nvPicPr>
          <p:cNvPr id="14339" name="Picture 4" descr="shelf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264386"/>
            <a:ext cx="8139431" cy="523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926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247" y="104105"/>
            <a:ext cx="59752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8000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solidFill>
                  <a:schemeClr val="tx2"/>
                </a:solidFill>
                <a:latin typeface="Arial"/>
                <a:cs typeface="Arial"/>
              </a:rPr>
              <a:t>General Bandage Properties</a:t>
            </a:r>
          </a:p>
        </p:txBody>
      </p:sp>
      <p:sp>
        <p:nvSpPr>
          <p:cNvPr id="47106" name="Rectangle 3"/>
          <p:cNvSpPr>
            <a:spLocks noChangeArrowheads="1"/>
          </p:cNvSpPr>
          <p:nvPr/>
        </p:nvSpPr>
        <p:spPr bwMode="auto">
          <a:xfrm>
            <a:off x="457200" y="1600200"/>
            <a:ext cx="8229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dirty="0">
                <a:latin typeface="Arial"/>
                <a:cs typeface="Arial"/>
              </a:rPr>
              <a:t>Sterile (only a U.S. requirement</a:t>
            </a:r>
            <a:r>
              <a:rPr lang="en-US" sz="3200" dirty="0" smtClean="0">
                <a:latin typeface="Arial"/>
                <a:cs typeface="Arial"/>
              </a:rPr>
              <a:t>)</a:t>
            </a:r>
          </a:p>
          <a:p>
            <a:pPr marL="342900" indent="-342900">
              <a:spcBef>
                <a:spcPct val="20000"/>
              </a:spcBef>
              <a:buFontTx/>
              <a:buChar char="•"/>
            </a:pPr>
            <a:r>
              <a:rPr lang="en-US" sz="3200" dirty="0" smtClean="0">
                <a:latin typeface="Arial"/>
                <a:cs typeface="Arial"/>
              </a:rPr>
              <a:t>Ability </a:t>
            </a:r>
            <a:r>
              <a:rPr lang="en-US" sz="3200" dirty="0">
                <a:latin typeface="Arial"/>
                <a:cs typeface="Arial"/>
              </a:rPr>
              <a:t>to stick to skin and stay stuck</a:t>
            </a:r>
          </a:p>
          <a:p>
            <a:pPr marL="342900" indent="-342900">
              <a:spcBef>
                <a:spcPct val="20000"/>
              </a:spcBef>
              <a:buFontTx/>
              <a:buChar char="•"/>
            </a:pPr>
            <a:r>
              <a:rPr lang="en-US" sz="3200" dirty="0" smtClean="0">
                <a:latin typeface="Arial"/>
                <a:cs typeface="Arial"/>
              </a:rPr>
              <a:t>Comfortable </a:t>
            </a:r>
            <a:r>
              <a:rPr lang="en-US" sz="3200" dirty="0">
                <a:latin typeface="Arial"/>
                <a:cs typeface="Arial"/>
              </a:rPr>
              <a:t>- reduces irritation to </a:t>
            </a:r>
            <a:r>
              <a:rPr lang="en-US" sz="3200" dirty="0" smtClean="0">
                <a:latin typeface="Arial"/>
                <a:cs typeface="Arial"/>
              </a:rPr>
              <a:t>skin</a:t>
            </a:r>
          </a:p>
          <a:p>
            <a:pPr marL="342900" indent="-342900">
              <a:spcBef>
                <a:spcPct val="20000"/>
              </a:spcBef>
              <a:buFontTx/>
              <a:buChar char="•"/>
            </a:pPr>
            <a:r>
              <a:rPr lang="ja-JP" altLang="en-US" sz="3200" dirty="0">
                <a:latin typeface="Arial"/>
                <a:cs typeface="Arial"/>
              </a:rPr>
              <a:t>“</a:t>
            </a:r>
            <a:r>
              <a:rPr lang="en-US" altLang="ja-JP" sz="3200" dirty="0">
                <a:latin typeface="Arial"/>
                <a:cs typeface="Arial"/>
              </a:rPr>
              <a:t>Breathability</a:t>
            </a:r>
            <a:r>
              <a:rPr lang="ja-JP" altLang="en-US" sz="3200" dirty="0">
                <a:latin typeface="Arial"/>
                <a:cs typeface="Arial"/>
              </a:rPr>
              <a:t>”</a:t>
            </a:r>
            <a:r>
              <a:rPr lang="en-US" altLang="ja-JP" sz="3200" dirty="0">
                <a:latin typeface="Arial"/>
                <a:cs typeface="Arial"/>
              </a:rPr>
              <a:t> or has holes for </a:t>
            </a:r>
            <a:r>
              <a:rPr lang="en-US" altLang="ja-JP" sz="3200" dirty="0" smtClean="0">
                <a:latin typeface="Arial"/>
                <a:cs typeface="Arial"/>
              </a:rPr>
              <a:t>evaporation</a:t>
            </a:r>
            <a:endParaRPr lang="en-US" sz="3200" dirty="0" smtClean="0">
              <a:latin typeface="Arial"/>
              <a:cs typeface="Arial"/>
            </a:endParaRPr>
          </a:p>
          <a:p>
            <a:pPr marL="342900" indent="-342900">
              <a:spcBef>
                <a:spcPct val="20000"/>
              </a:spcBef>
              <a:buFontTx/>
              <a:buChar char="•"/>
            </a:pPr>
            <a:r>
              <a:rPr lang="en-US" sz="3200" dirty="0" smtClean="0">
                <a:latin typeface="Arial"/>
                <a:cs typeface="Arial"/>
              </a:rPr>
              <a:t>Pleasant appearance</a:t>
            </a:r>
          </a:p>
          <a:p>
            <a:pPr marL="342900" indent="-342900">
              <a:spcBef>
                <a:spcPct val="20000"/>
              </a:spcBef>
              <a:buFontTx/>
              <a:buChar char="•"/>
            </a:pPr>
            <a:r>
              <a:rPr lang="en-US" sz="3200" dirty="0">
                <a:latin typeface="Arial"/>
                <a:cs typeface="Arial"/>
              </a:rPr>
              <a:t>Easy to remove from the </a:t>
            </a:r>
            <a:r>
              <a:rPr lang="en-US" sz="3200" dirty="0" smtClean="0">
                <a:latin typeface="Arial"/>
                <a:cs typeface="Arial"/>
              </a:rPr>
              <a:t>skin</a:t>
            </a:r>
          </a:p>
          <a:p>
            <a:pPr marL="342900" indent="-342900">
              <a:spcBef>
                <a:spcPct val="20000"/>
              </a:spcBef>
              <a:buFontTx/>
              <a:buChar char="•"/>
            </a:pPr>
            <a:r>
              <a:rPr lang="en-US" sz="3200" dirty="0">
                <a:latin typeface="Arial"/>
                <a:cs typeface="Arial"/>
              </a:rPr>
              <a:t>Absorbent </a:t>
            </a:r>
            <a:r>
              <a:rPr lang="en-US" sz="3200" dirty="0" smtClean="0">
                <a:latin typeface="Arial"/>
                <a:cs typeface="Arial"/>
              </a:rPr>
              <a:t>Pad</a:t>
            </a:r>
            <a:endParaRPr lang="en-US" sz="3200" dirty="0">
              <a:latin typeface="Arial"/>
              <a:cs typeface="Arial"/>
            </a:endParaRPr>
          </a:p>
        </p:txBody>
      </p:sp>
    </p:spTree>
    <p:extLst>
      <p:ext uri="{BB962C8B-B14F-4D97-AF65-F5344CB8AC3E}">
        <p14:creationId xmlns:p14="http://schemas.microsoft.com/office/powerpoint/2010/main" val="21388339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22961</TotalTime>
  <Words>942</Words>
  <Application>Microsoft Macintosh PowerPoint</Application>
  <PresentationFormat>On-screen Show (4:3)</PresentationFormat>
  <Paragraphs>115</Paragraphs>
  <Slides>34</Slides>
  <Notes>9</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Sticking to Human Skin:  How Difficult Could That Be? </vt:lpstr>
      <vt:lpstr>Presented by Wayne K. Dunshee Consulting Scientist – Adherent Laboratories, Inc. Retired 3M Corporate Scientist </vt:lpstr>
      <vt:lpstr>Sticking to Human Skin: How Hard Could That Be?</vt:lpstr>
      <vt:lpstr>PowerPoint Presentation</vt:lpstr>
      <vt:lpstr>A Brief History of Bandages</vt:lpstr>
      <vt:lpstr>PowerPoint Presentation</vt:lpstr>
      <vt:lpstr>A View of a Typical Drug Store Shelf</vt:lpstr>
      <vt:lpstr>PowerPoint Presentation</vt:lpstr>
      <vt:lpstr>PowerPoint Presentation</vt:lpstr>
      <vt:lpstr>Standard Bandage Shape</vt:lpstr>
      <vt:lpstr>Active PVC Foam Bandage</vt:lpstr>
      <vt:lpstr>Comfort Nonwoven PU Bandage</vt:lpstr>
      <vt:lpstr>Waterproof PU Film Bandage</vt:lpstr>
      <vt:lpstr>J&amp;J Sheer PVC Bandage</vt:lpstr>
      <vt:lpstr>Stress at 50% Strain (Elongation)</vt:lpstr>
      <vt:lpstr>PowerPoint Presentation</vt:lpstr>
      <vt:lpstr>PowerPoint Presentation</vt:lpstr>
      <vt:lpstr>Name 4 things that influence how things stick to your skin</vt:lpstr>
      <vt:lpstr>Name 4 things that influence how things stick to your skin</vt:lpstr>
      <vt:lpstr>PowerPoint Presentation</vt:lpstr>
      <vt:lpstr>Sweat Glands</vt:lpstr>
      <vt:lpstr>Sweat Glands Vs. Body Part</vt:lpstr>
      <vt:lpstr>PowerPoint Presentation</vt:lpstr>
      <vt:lpstr>PowerPoint Presentation</vt:lpstr>
      <vt:lpstr>Skin, Hair, Oil Glands, and Diet</vt:lpstr>
      <vt:lpstr>Weather/Climate</vt:lpstr>
      <vt:lpstr>What about the rest of the world? Most U.S. Business Thinking is about American products.</vt:lpstr>
      <vt:lpstr>The case of the  Duct (Duck) Tape Bandage</vt:lpstr>
      <vt:lpstr>PowerPoint Presentation</vt:lpstr>
      <vt:lpstr>PowerPoint Presentation</vt:lpstr>
      <vt:lpstr>Duct (Duck) Tape Used on Skin</vt:lpstr>
      <vt:lpstr>SELLING a tape to use on the skin creates an FDA regulated Medical Device</vt:lpstr>
      <vt:lpstr>Medical Devices Require Special Manufacturing Processes</vt:lpstr>
      <vt:lpstr>PowerPoint Presentation</vt:lpstr>
    </vt:vector>
  </TitlesOfParts>
  <Company>Glorious Designs/WillGoPress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3 things that are most influential in how things stick to your skin</dc:title>
  <dc:creator>Wayne Dunshee</dc:creator>
  <cp:lastModifiedBy>Paula Quinn</cp:lastModifiedBy>
  <cp:revision>61</cp:revision>
  <dcterms:created xsi:type="dcterms:W3CDTF">2014-08-25T03:09:15Z</dcterms:created>
  <dcterms:modified xsi:type="dcterms:W3CDTF">2015-03-26T17:25:08Z</dcterms:modified>
</cp:coreProperties>
</file>