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8"/>
  </p:notesMasterIdLst>
  <p:sldIdLst>
    <p:sldId id="256" r:id="rId2"/>
    <p:sldId id="276" r:id="rId3"/>
    <p:sldId id="286" r:id="rId4"/>
    <p:sldId id="259" r:id="rId5"/>
    <p:sldId id="287" r:id="rId6"/>
    <p:sldId id="277" r:id="rId7"/>
    <p:sldId id="290" r:id="rId8"/>
    <p:sldId id="291" r:id="rId9"/>
    <p:sldId id="280" r:id="rId10"/>
    <p:sldId id="288" r:id="rId11"/>
    <p:sldId id="262" r:id="rId12"/>
    <p:sldId id="263" r:id="rId13"/>
    <p:sldId id="266" r:id="rId14"/>
    <p:sldId id="261" r:id="rId15"/>
    <p:sldId id="268" r:id="rId16"/>
    <p:sldId id="264" r:id="rId17"/>
    <p:sldId id="283" r:id="rId18"/>
    <p:sldId id="265" r:id="rId19"/>
    <p:sldId id="269" r:id="rId20"/>
    <p:sldId id="271" r:id="rId21"/>
    <p:sldId id="273" r:id="rId22"/>
    <p:sldId id="282" r:id="rId23"/>
    <p:sldId id="281" r:id="rId24"/>
    <p:sldId id="284" r:id="rId25"/>
    <p:sldId id="285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outlineViewPr>
    <p:cViewPr>
      <p:scale>
        <a:sx n="33" d="100"/>
        <a:sy n="33" d="100"/>
      </p:scale>
      <p:origin x="0" y="-4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989FD-1CFD-4DA5-86BA-0D75DB9D975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09D1DE-9BD1-40FF-AB21-783F22F78917}">
      <dgm:prSet phldrT="[Text]"/>
      <dgm:spPr/>
      <dgm:t>
        <a:bodyPr/>
        <a:lstStyle/>
        <a:p>
          <a:r>
            <a:rPr lang="en-US" dirty="0" smtClean="0"/>
            <a:t>End User</a:t>
          </a:r>
          <a:endParaRPr lang="en-US" dirty="0"/>
        </a:p>
      </dgm:t>
    </dgm:pt>
    <dgm:pt modelId="{7D88434F-9882-4D95-8BF5-F53819B5ADDC}" type="parTrans" cxnId="{77F6D41A-7B38-4171-9F15-4585CAFC27A0}">
      <dgm:prSet/>
      <dgm:spPr/>
      <dgm:t>
        <a:bodyPr/>
        <a:lstStyle/>
        <a:p>
          <a:endParaRPr lang="en-US"/>
        </a:p>
      </dgm:t>
    </dgm:pt>
    <dgm:pt modelId="{2528EB94-340C-46E5-BF5F-31D6B3D9ADD7}" type="sibTrans" cxnId="{77F6D41A-7B38-4171-9F15-4585CAFC27A0}">
      <dgm:prSet/>
      <dgm:spPr/>
      <dgm:t>
        <a:bodyPr/>
        <a:lstStyle/>
        <a:p>
          <a:endParaRPr lang="en-US"/>
        </a:p>
      </dgm:t>
    </dgm:pt>
    <dgm:pt modelId="{29B3A2C1-65B6-48C3-A0EA-E6374FEFA86B}">
      <dgm:prSet phldrT="[Text]"/>
      <dgm:spPr/>
      <dgm:t>
        <a:bodyPr/>
        <a:lstStyle/>
        <a:p>
          <a:r>
            <a:rPr lang="en-US" dirty="0" smtClean="0"/>
            <a:t>Disposal</a:t>
          </a:r>
          <a:endParaRPr lang="en-US" dirty="0"/>
        </a:p>
      </dgm:t>
    </dgm:pt>
    <dgm:pt modelId="{C5F6C55C-F35D-4200-A4A7-89549E985F4B}" type="parTrans" cxnId="{27FA376B-CB6A-47D6-A45E-FD39FA340FB5}">
      <dgm:prSet/>
      <dgm:spPr/>
      <dgm:t>
        <a:bodyPr/>
        <a:lstStyle/>
        <a:p>
          <a:endParaRPr lang="en-US"/>
        </a:p>
      </dgm:t>
    </dgm:pt>
    <dgm:pt modelId="{1D438ED0-66E8-40C6-B32F-BB0C427AF71E}" type="sibTrans" cxnId="{27FA376B-CB6A-47D6-A45E-FD39FA340FB5}">
      <dgm:prSet/>
      <dgm:spPr/>
      <dgm:t>
        <a:bodyPr/>
        <a:lstStyle/>
        <a:p>
          <a:endParaRPr lang="en-US"/>
        </a:p>
      </dgm:t>
    </dgm:pt>
    <dgm:pt modelId="{07187220-49D3-4595-93D2-53E2CE3BC4A2}">
      <dgm:prSet phldrT="[Text]"/>
      <dgm:spPr/>
      <dgm:t>
        <a:bodyPr/>
        <a:lstStyle/>
        <a:p>
          <a:r>
            <a:rPr lang="en-US" dirty="0" smtClean="0"/>
            <a:t>Landfill</a:t>
          </a:r>
          <a:endParaRPr lang="en-US" dirty="0"/>
        </a:p>
      </dgm:t>
    </dgm:pt>
    <dgm:pt modelId="{93C98158-BAFF-446F-A032-CF513D7BE50F}" type="parTrans" cxnId="{B326E6B2-4D35-40CD-A7BB-91CE7CD74F4E}">
      <dgm:prSet/>
      <dgm:spPr/>
      <dgm:t>
        <a:bodyPr/>
        <a:lstStyle/>
        <a:p>
          <a:endParaRPr lang="en-US"/>
        </a:p>
      </dgm:t>
    </dgm:pt>
    <dgm:pt modelId="{15278C43-3023-41BA-A349-4C463218DF34}" type="sibTrans" cxnId="{B326E6B2-4D35-40CD-A7BB-91CE7CD74F4E}">
      <dgm:prSet/>
      <dgm:spPr>
        <a:noFill/>
      </dgm:spPr>
      <dgm:t>
        <a:bodyPr/>
        <a:lstStyle/>
        <a:p>
          <a:endParaRPr lang="en-US"/>
        </a:p>
      </dgm:t>
    </dgm:pt>
    <dgm:pt modelId="{F8CDD365-ED37-4B5A-A0F8-55DFC6B1EAB4}">
      <dgm:prSet phldrT="[Text]"/>
      <dgm:spPr/>
      <dgm:t>
        <a:bodyPr/>
        <a:lstStyle/>
        <a:p>
          <a:r>
            <a:rPr lang="en-US" dirty="0" smtClean="0"/>
            <a:t>Adhesive</a:t>
          </a:r>
          <a:endParaRPr lang="en-US" dirty="0"/>
        </a:p>
      </dgm:t>
    </dgm:pt>
    <dgm:pt modelId="{563F97CE-9B7F-4208-9DF3-91A8D63251C0}" type="parTrans" cxnId="{882148C8-2857-4686-B2B9-9C658A7482C3}">
      <dgm:prSet/>
      <dgm:spPr/>
      <dgm:t>
        <a:bodyPr/>
        <a:lstStyle/>
        <a:p>
          <a:endParaRPr lang="en-US"/>
        </a:p>
      </dgm:t>
    </dgm:pt>
    <dgm:pt modelId="{E8DED946-0A13-49B6-982A-4D453CB86140}" type="sibTrans" cxnId="{882148C8-2857-4686-B2B9-9C658A7482C3}">
      <dgm:prSet/>
      <dgm:spPr/>
      <dgm:t>
        <a:bodyPr/>
        <a:lstStyle/>
        <a:p>
          <a:endParaRPr lang="en-US"/>
        </a:p>
      </dgm:t>
    </dgm:pt>
    <dgm:pt modelId="{061B582A-09F7-4D4D-8D58-0FA6929314D5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83744400-7C3E-40DF-9E88-9EEB3840F4A3}" type="parTrans" cxnId="{96ABD804-81D6-427F-9069-CEED64C3E2C6}">
      <dgm:prSet/>
      <dgm:spPr/>
      <dgm:t>
        <a:bodyPr/>
        <a:lstStyle/>
        <a:p>
          <a:endParaRPr lang="en-US"/>
        </a:p>
      </dgm:t>
    </dgm:pt>
    <dgm:pt modelId="{51D25F00-CC19-4E2D-8972-0CC57FD002AA}" type="sibTrans" cxnId="{96ABD804-81D6-427F-9069-CEED64C3E2C6}">
      <dgm:prSet/>
      <dgm:spPr/>
      <dgm:t>
        <a:bodyPr/>
        <a:lstStyle/>
        <a:p>
          <a:endParaRPr lang="en-US"/>
        </a:p>
      </dgm:t>
    </dgm:pt>
    <dgm:pt modelId="{C7DA3778-81E6-4287-B237-B7C9BD302375}" type="pres">
      <dgm:prSet presAssocID="{8B2989FD-1CFD-4DA5-86BA-0D75DB9D97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1D9B9-D71C-4368-BCE9-7C0817E48DCB}" type="pres">
      <dgm:prSet presAssocID="{2D09D1DE-9BD1-40FF-AB21-783F22F789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3FA93-DA17-4AC9-A473-44B4623A59AA}" type="pres">
      <dgm:prSet presAssocID="{2528EB94-340C-46E5-BF5F-31D6B3D9AD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3898895-DFB8-45EE-AA00-65323A7B4487}" type="pres">
      <dgm:prSet presAssocID="{2528EB94-340C-46E5-BF5F-31D6B3D9ADD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F84065E-E0EC-4EE9-806B-0140FD7B6906}" type="pres">
      <dgm:prSet presAssocID="{29B3A2C1-65B6-48C3-A0EA-E6374FEFA8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75F8C-FA6C-483C-A518-37A845A1603B}" type="pres">
      <dgm:prSet presAssocID="{1D438ED0-66E8-40C6-B32F-BB0C427AF71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F09FC65-9AE6-46F4-994C-58D7C8DE7E5D}" type="pres">
      <dgm:prSet presAssocID="{1D438ED0-66E8-40C6-B32F-BB0C427AF71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77DDD9B-4727-47A3-938B-0DA92A5785AF}" type="pres">
      <dgm:prSet presAssocID="{07187220-49D3-4595-93D2-53E2CE3BC4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41AA8-AE66-4C9E-9EB0-1B7EA945AB3D}" type="pres">
      <dgm:prSet presAssocID="{15278C43-3023-41BA-A349-4C463218DF34}" presName="sibTrans" presStyleLbl="sibTrans2D1" presStyleIdx="2" presStyleCnt="5" custFlipVert="1" custScaleY="112811"/>
      <dgm:spPr/>
      <dgm:t>
        <a:bodyPr/>
        <a:lstStyle/>
        <a:p>
          <a:endParaRPr lang="en-US"/>
        </a:p>
      </dgm:t>
    </dgm:pt>
    <dgm:pt modelId="{4D23BEA3-600B-4B79-82E6-2344938E6632}" type="pres">
      <dgm:prSet presAssocID="{15278C43-3023-41BA-A349-4C463218DF3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E31AA55-0408-4563-9979-DD529C952FFA}" type="pres">
      <dgm:prSet presAssocID="{F8CDD365-ED37-4B5A-A0F8-55DFC6B1EA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F4395-6F57-4BEB-B47D-64BD20A51346}" type="pres">
      <dgm:prSet presAssocID="{E8DED946-0A13-49B6-982A-4D453CB8614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FD4FF9F-A9E5-4B1E-917E-DC4EE37C48F5}" type="pres">
      <dgm:prSet presAssocID="{E8DED946-0A13-49B6-982A-4D453CB8614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BF61AC4-0D47-4155-95C5-2C422B197709}" type="pres">
      <dgm:prSet presAssocID="{061B582A-09F7-4D4D-8D58-0FA6929314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C0AC8-7B7D-464F-919A-392108DB892A}" type="pres">
      <dgm:prSet presAssocID="{51D25F00-CC19-4E2D-8972-0CC57FD002A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988EF48-DDD1-48B2-B12A-EDD2A2740E59}" type="pres">
      <dgm:prSet presAssocID="{51D25F00-CC19-4E2D-8972-0CC57FD002A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BDB8499-6743-46A0-BA27-E2C37A6846BE}" type="presOf" srcId="{07187220-49D3-4595-93D2-53E2CE3BC4A2}" destId="{077DDD9B-4727-47A3-938B-0DA92A5785AF}" srcOrd="0" destOrd="0" presId="urn:microsoft.com/office/officeart/2005/8/layout/cycle2"/>
    <dgm:cxn modelId="{C2B6ACB5-13CB-458A-9764-5A1098E6487F}" type="presOf" srcId="{15278C43-3023-41BA-A349-4C463218DF34}" destId="{4D23BEA3-600B-4B79-82E6-2344938E6632}" srcOrd="1" destOrd="0" presId="urn:microsoft.com/office/officeart/2005/8/layout/cycle2"/>
    <dgm:cxn modelId="{96ABD804-81D6-427F-9069-CEED64C3E2C6}" srcId="{8B2989FD-1CFD-4DA5-86BA-0D75DB9D9753}" destId="{061B582A-09F7-4D4D-8D58-0FA6929314D5}" srcOrd="4" destOrd="0" parTransId="{83744400-7C3E-40DF-9E88-9EEB3840F4A3}" sibTransId="{51D25F00-CC19-4E2D-8972-0CC57FD002AA}"/>
    <dgm:cxn modelId="{882148C8-2857-4686-B2B9-9C658A7482C3}" srcId="{8B2989FD-1CFD-4DA5-86BA-0D75DB9D9753}" destId="{F8CDD365-ED37-4B5A-A0F8-55DFC6B1EAB4}" srcOrd="3" destOrd="0" parTransId="{563F97CE-9B7F-4208-9DF3-91A8D63251C0}" sibTransId="{E8DED946-0A13-49B6-982A-4D453CB86140}"/>
    <dgm:cxn modelId="{4AE963FB-3734-4FB0-8B74-2377F4088B40}" type="presOf" srcId="{15278C43-3023-41BA-A349-4C463218DF34}" destId="{34641AA8-AE66-4C9E-9EB0-1B7EA945AB3D}" srcOrd="0" destOrd="0" presId="urn:microsoft.com/office/officeart/2005/8/layout/cycle2"/>
    <dgm:cxn modelId="{6D38EFE9-36C6-4726-95A4-B004F7DA4A00}" type="presOf" srcId="{2D09D1DE-9BD1-40FF-AB21-783F22F78917}" destId="{0C61D9B9-D71C-4368-BCE9-7C0817E48DCB}" srcOrd="0" destOrd="0" presId="urn:microsoft.com/office/officeart/2005/8/layout/cycle2"/>
    <dgm:cxn modelId="{E84E7DAB-1212-44F4-9B04-9BDF5CD6A2EA}" type="presOf" srcId="{2528EB94-340C-46E5-BF5F-31D6B3D9ADD7}" destId="{23898895-DFB8-45EE-AA00-65323A7B4487}" srcOrd="1" destOrd="0" presId="urn:microsoft.com/office/officeart/2005/8/layout/cycle2"/>
    <dgm:cxn modelId="{F1916C9C-8A7D-4011-B697-E108B9D2D137}" type="presOf" srcId="{51D25F00-CC19-4E2D-8972-0CC57FD002AA}" destId="{9D0C0AC8-7B7D-464F-919A-392108DB892A}" srcOrd="0" destOrd="0" presId="urn:microsoft.com/office/officeart/2005/8/layout/cycle2"/>
    <dgm:cxn modelId="{FE9010D2-7693-4C55-81C2-EA7B13692456}" type="presOf" srcId="{2528EB94-340C-46E5-BF5F-31D6B3D9ADD7}" destId="{4033FA93-DA17-4AC9-A473-44B4623A59AA}" srcOrd="0" destOrd="0" presId="urn:microsoft.com/office/officeart/2005/8/layout/cycle2"/>
    <dgm:cxn modelId="{66ED217A-6480-4D26-B6AC-CE23F393D5A0}" type="presOf" srcId="{1D438ED0-66E8-40C6-B32F-BB0C427AF71E}" destId="{9F09FC65-9AE6-46F4-994C-58D7C8DE7E5D}" srcOrd="1" destOrd="0" presId="urn:microsoft.com/office/officeart/2005/8/layout/cycle2"/>
    <dgm:cxn modelId="{689C2C61-44CB-405D-B5CD-0776280D7B17}" type="presOf" srcId="{8B2989FD-1CFD-4DA5-86BA-0D75DB9D9753}" destId="{C7DA3778-81E6-4287-B237-B7C9BD302375}" srcOrd="0" destOrd="0" presId="urn:microsoft.com/office/officeart/2005/8/layout/cycle2"/>
    <dgm:cxn modelId="{8FF243F2-C0B8-4CF6-AF3A-F51A47192AEA}" type="presOf" srcId="{29B3A2C1-65B6-48C3-A0EA-E6374FEFA86B}" destId="{EF84065E-E0EC-4EE9-806B-0140FD7B6906}" srcOrd="0" destOrd="0" presId="urn:microsoft.com/office/officeart/2005/8/layout/cycle2"/>
    <dgm:cxn modelId="{77F6D41A-7B38-4171-9F15-4585CAFC27A0}" srcId="{8B2989FD-1CFD-4DA5-86BA-0D75DB9D9753}" destId="{2D09D1DE-9BD1-40FF-AB21-783F22F78917}" srcOrd="0" destOrd="0" parTransId="{7D88434F-9882-4D95-8BF5-F53819B5ADDC}" sibTransId="{2528EB94-340C-46E5-BF5F-31D6B3D9ADD7}"/>
    <dgm:cxn modelId="{B326E6B2-4D35-40CD-A7BB-91CE7CD74F4E}" srcId="{8B2989FD-1CFD-4DA5-86BA-0D75DB9D9753}" destId="{07187220-49D3-4595-93D2-53E2CE3BC4A2}" srcOrd="2" destOrd="0" parTransId="{93C98158-BAFF-446F-A032-CF513D7BE50F}" sibTransId="{15278C43-3023-41BA-A349-4C463218DF34}"/>
    <dgm:cxn modelId="{EABC2EA7-47A3-4CDA-BD93-BC7B4E47A5F0}" type="presOf" srcId="{E8DED946-0A13-49B6-982A-4D453CB86140}" destId="{DFD4FF9F-A9E5-4B1E-917E-DC4EE37C48F5}" srcOrd="1" destOrd="0" presId="urn:microsoft.com/office/officeart/2005/8/layout/cycle2"/>
    <dgm:cxn modelId="{5EE1A6AD-3685-4EBD-88CA-695C883A95AF}" type="presOf" srcId="{E8DED946-0A13-49B6-982A-4D453CB86140}" destId="{F0AF4395-6F57-4BEB-B47D-64BD20A51346}" srcOrd="0" destOrd="0" presId="urn:microsoft.com/office/officeart/2005/8/layout/cycle2"/>
    <dgm:cxn modelId="{A464A2EC-E55E-4899-954A-66EF91A600FC}" type="presOf" srcId="{061B582A-09F7-4D4D-8D58-0FA6929314D5}" destId="{DBF61AC4-0D47-4155-95C5-2C422B197709}" srcOrd="0" destOrd="0" presId="urn:microsoft.com/office/officeart/2005/8/layout/cycle2"/>
    <dgm:cxn modelId="{70685424-F781-4FBD-ACA3-ADEE25D5684F}" type="presOf" srcId="{F8CDD365-ED37-4B5A-A0F8-55DFC6B1EAB4}" destId="{3E31AA55-0408-4563-9979-DD529C952FFA}" srcOrd="0" destOrd="0" presId="urn:microsoft.com/office/officeart/2005/8/layout/cycle2"/>
    <dgm:cxn modelId="{00B8AF23-E841-41A8-8935-FF79A03F1CF7}" type="presOf" srcId="{1D438ED0-66E8-40C6-B32F-BB0C427AF71E}" destId="{C5475F8C-FA6C-483C-A518-37A845A1603B}" srcOrd="0" destOrd="0" presId="urn:microsoft.com/office/officeart/2005/8/layout/cycle2"/>
    <dgm:cxn modelId="{27FA376B-CB6A-47D6-A45E-FD39FA340FB5}" srcId="{8B2989FD-1CFD-4DA5-86BA-0D75DB9D9753}" destId="{29B3A2C1-65B6-48C3-A0EA-E6374FEFA86B}" srcOrd="1" destOrd="0" parTransId="{C5F6C55C-F35D-4200-A4A7-89549E985F4B}" sibTransId="{1D438ED0-66E8-40C6-B32F-BB0C427AF71E}"/>
    <dgm:cxn modelId="{643EE5BE-6C21-4E32-8E13-9E97E8DF4C14}" type="presOf" srcId="{51D25F00-CC19-4E2D-8972-0CC57FD002AA}" destId="{7988EF48-DDD1-48B2-B12A-EDD2A2740E59}" srcOrd="1" destOrd="0" presId="urn:microsoft.com/office/officeart/2005/8/layout/cycle2"/>
    <dgm:cxn modelId="{4C27AC23-B557-49D8-9059-2B0567F49CD7}" type="presParOf" srcId="{C7DA3778-81E6-4287-B237-B7C9BD302375}" destId="{0C61D9B9-D71C-4368-BCE9-7C0817E48DCB}" srcOrd="0" destOrd="0" presId="urn:microsoft.com/office/officeart/2005/8/layout/cycle2"/>
    <dgm:cxn modelId="{8C6B2E8D-C1D3-40E8-A98B-36ED10602299}" type="presParOf" srcId="{C7DA3778-81E6-4287-B237-B7C9BD302375}" destId="{4033FA93-DA17-4AC9-A473-44B4623A59AA}" srcOrd="1" destOrd="0" presId="urn:microsoft.com/office/officeart/2005/8/layout/cycle2"/>
    <dgm:cxn modelId="{5C8B1705-2F01-454C-99A4-6769BD04E166}" type="presParOf" srcId="{4033FA93-DA17-4AC9-A473-44B4623A59AA}" destId="{23898895-DFB8-45EE-AA00-65323A7B4487}" srcOrd="0" destOrd="0" presId="urn:microsoft.com/office/officeart/2005/8/layout/cycle2"/>
    <dgm:cxn modelId="{D1E6E7DD-A1F2-42D1-824F-34BC5899C07A}" type="presParOf" srcId="{C7DA3778-81E6-4287-B237-B7C9BD302375}" destId="{EF84065E-E0EC-4EE9-806B-0140FD7B6906}" srcOrd="2" destOrd="0" presId="urn:microsoft.com/office/officeart/2005/8/layout/cycle2"/>
    <dgm:cxn modelId="{C5C76121-E113-422D-9BE7-112549A4E3D0}" type="presParOf" srcId="{C7DA3778-81E6-4287-B237-B7C9BD302375}" destId="{C5475F8C-FA6C-483C-A518-37A845A1603B}" srcOrd="3" destOrd="0" presId="urn:microsoft.com/office/officeart/2005/8/layout/cycle2"/>
    <dgm:cxn modelId="{6EF480A0-5EC6-430D-90E6-A507571D8DF5}" type="presParOf" srcId="{C5475F8C-FA6C-483C-A518-37A845A1603B}" destId="{9F09FC65-9AE6-46F4-994C-58D7C8DE7E5D}" srcOrd="0" destOrd="0" presId="urn:microsoft.com/office/officeart/2005/8/layout/cycle2"/>
    <dgm:cxn modelId="{FA0610CF-0E4D-405E-A01A-637C684C7D75}" type="presParOf" srcId="{C7DA3778-81E6-4287-B237-B7C9BD302375}" destId="{077DDD9B-4727-47A3-938B-0DA92A5785AF}" srcOrd="4" destOrd="0" presId="urn:microsoft.com/office/officeart/2005/8/layout/cycle2"/>
    <dgm:cxn modelId="{CF6D77C0-D955-4060-984C-220C7CE4E96A}" type="presParOf" srcId="{C7DA3778-81E6-4287-B237-B7C9BD302375}" destId="{34641AA8-AE66-4C9E-9EB0-1B7EA945AB3D}" srcOrd="5" destOrd="0" presId="urn:microsoft.com/office/officeart/2005/8/layout/cycle2"/>
    <dgm:cxn modelId="{39842D86-2FDF-40A6-9EBC-D4C541978CE5}" type="presParOf" srcId="{34641AA8-AE66-4C9E-9EB0-1B7EA945AB3D}" destId="{4D23BEA3-600B-4B79-82E6-2344938E6632}" srcOrd="0" destOrd="0" presId="urn:microsoft.com/office/officeart/2005/8/layout/cycle2"/>
    <dgm:cxn modelId="{8B826F2B-FCEC-4236-8CBE-4A9EE5B902D3}" type="presParOf" srcId="{C7DA3778-81E6-4287-B237-B7C9BD302375}" destId="{3E31AA55-0408-4563-9979-DD529C952FFA}" srcOrd="6" destOrd="0" presId="urn:microsoft.com/office/officeart/2005/8/layout/cycle2"/>
    <dgm:cxn modelId="{2F7AA8F0-661D-4C5D-A6E7-804D5DB4E1D6}" type="presParOf" srcId="{C7DA3778-81E6-4287-B237-B7C9BD302375}" destId="{F0AF4395-6F57-4BEB-B47D-64BD20A51346}" srcOrd="7" destOrd="0" presId="urn:microsoft.com/office/officeart/2005/8/layout/cycle2"/>
    <dgm:cxn modelId="{AE63ADCC-1323-4E31-A75A-B073D6AA89F9}" type="presParOf" srcId="{F0AF4395-6F57-4BEB-B47D-64BD20A51346}" destId="{DFD4FF9F-A9E5-4B1E-917E-DC4EE37C48F5}" srcOrd="0" destOrd="0" presId="urn:microsoft.com/office/officeart/2005/8/layout/cycle2"/>
    <dgm:cxn modelId="{7C58E206-6047-4B65-9CD8-5F36359B26E6}" type="presParOf" srcId="{C7DA3778-81E6-4287-B237-B7C9BD302375}" destId="{DBF61AC4-0D47-4155-95C5-2C422B197709}" srcOrd="8" destOrd="0" presId="urn:microsoft.com/office/officeart/2005/8/layout/cycle2"/>
    <dgm:cxn modelId="{BDD0B212-22EB-4A05-89F1-284EC7E4EFD6}" type="presParOf" srcId="{C7DA3778-81E6-4287-B237-B7C9BD302375}" destId="{9D0C0AC8-7B7D-464F-919A-392108DB892A}" srcOrd="9" destOrd="0" presId="urn:microsoft.com/office/officeart/2005/8/layout/cycle2"/>
    <dgm:cxn modelId="{8ED92377-87AF-4F3A-B517-A50625CE487D}" type="presParOf" srcId="{9D0C0AC8-7B7D-464F-919A-392108DB892A}" destId="{7988EF48-DDD1-48B2-B12A-EDD2A2740E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989FD-1CFD-4DA5-86BA-0D75DB9D975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09D1DE-9BD1-40FF-AB21-783F22F78917}">
      <dgm:prSet phldrT="[Text]"/>
      <dgm:spPr/>
      <dgm:t>
        <a:bodyPr/>
        <a:lstStyle/>
        <a:p>
          <a:r>
            <a:rPr lang="en-US" dirty="0" smtClean="0"/>
            <a:t>End User</a:t>
          </a:r>
          <a:endParaRPr lang="en-US" dirty="0"/>
        </a:p>
      </dgm:t>
    </dgm:pt>
    <dgm:pt modelId="{7D88434F-9882-4D95-8BF5-F53819B5ADDC}" type="parTrans" cxnId="{77F6D41A-7B38-4171-9F15-4585CAFC27A0}">
      <dgm:prSet/>
      <dgm:spPr/>
      <dgm:t>
        <a:bodyPr/>
        <a:lstStyle/>
        <a:p>
          <a:endParaRPr lang="en-US"/>
        </a:p>
      </dgm:t>
    </dgm:pt>
    <dgm:pt modelId="{2528EB94-340C-46E5-BF5F-31D6B3D9ADD7}" type="sibTrans" cxnId="{77F6D41A-7B38-4171-9F15-4585CAFC27A0}">
      <dgm:prSet/>
      <dgm:spPr/>
      <dgm:t>
        <a:bodyPr/>
        <a:lstStyle/>
        <a:p>
          <a:endParaRPr lang="en-US"/>
        </a:p>
      </dgm:t>
    </dgm:pt>
    <dgm:pt modelId="{29B3A2C1-65B6-48C3-A0EA-E6374FEFA86B}">
      <dgm:prSet phldrT="[Text]"/>
      <dgm:spPr/>
      <dgm:t>
        <a:bodyPr/>
        <a:lstStyle/>
        <a:p>
          <a:r>
            <a:rPr lang="en-US" dirty="0" smtClean="0"/>
            <a:t>Recycler</a:t>
          </a:r>
          <a:endParaRPr lang="en-US" dirty="0"/>
        </a:p>
      </dgm:t>
    </dgm:pt>
    <dgm:pt modelId="{C5F6C55C-F35D-4200-A4A7-89549E985F4B}" type="parTrans" cxnId="{27FA376B-CB6A-47D6-A45E-FD39FA340FB5}">
      <dgm:prSet/>
      <dgm:spPr/>
      <dgm:t>
        <a:bodyPr/>
        <a:lstStyle/>
        <a:p>
          <a:endParaRPr lang="en-US"/>
        </a:p>
      </dgm:t>
    </dgm:pt>
    <dgm:pt modelId="{1D438ED0-66E8-40C6-B32F-BB0C427AF71E}" type="sibTrans" cxnId="{27FA376B-CB6A-47D6-A45E-FD39FA340FB5}">
      <dgm:prSet/>
      <dgm:spPr/>
      <dgm:t>
        <a:bodyPr/>
        <a:lstStyle/>
        <a:p>
          <a:endParaRPr lang="en-US"/>
        </a:p>
      </dgm:t>
    </dgm:pt>
    <dgm:pt modelId="{07187220-49D3-4595-93D2-53E2CE3BC4A2}">
      <dgm:prSet phldrT="[Text]"/>
      <dgm:spPr/>
      <dgm:t>
        <a:bodyPr/>
        <a:lstStyle/>
        <a:p>
          <a:r>
            <a:rPr lang="en-US" dirty="0" smtClean="0"/>
            <a:t>New Product</a:t>
          </a:r>
          <a:endParaRPr lang="en-US" dirty="0"/>
        </a:p>
      </dgm:t>
    </dgm:pt>
    <dgm:pt modelId="{93C98158-BAFF-446F-A032-CF513D7BE50F}" type="parTrans" cxnId="{B326E6B2-4D35-40CD-A7BB-91CE7CD74F4E}">
      <dgm:prSet/>
      <dgm:spPr/>
      <dgm:t>
        <a:bodyPr/>
        <a:lstStyle/>
        <a:p>
          <a:endParaRPr lang="en-US"/>
        </a:p>
      </dgm:t>
    </dgm:pt>
    <dgm:pt modelId="{15278C43-3023-41BA-A349-4C463218DF34}" type="sibTrans" cxnId="{B326E6B2-4D35-40CD-A7BB-91CE7CD74F4E}">
      <dgm:prSet/>
      <dgm:spPr>
        <a:noFill/>
      </dgm:spPr>
      <dgm:t>
        <a:bodyPr/>
        <a:lstStyle/>
        <a:p>
          <a:endParaRPr lang="en-US"/>
        </a:p>
      </dgm:t>
    </dgm:pt>
    <dgm:pt modelId="{F8CDD365-ED37-4B5A-A0F8-55DFC6B1EAB4}">
      <dgm:prSet phldrT="[Text]"/>
      <dgm:spPr/>
      <dgm:t>
        <a:bodyPr/>
        <a:lstStyle/>
        <a:p>
          <a:r>
            <a:rPr lang="en-US" dirty="0" smtClean="0"/>
            <a:t>Adhesive</a:t>
          </a:r>
          <a:endParaRPr lang="en-US" dirty="0"/>
        </a:p>
      </dgm:t>
    </dgm:pt>
    <dgm:pt modelId="{563F97CE-9B7F-4208-9DF3-91A8D63251C0}" type="parTrans" cxnId="{882148C8-2857-4686-B2B9-9C658A7482C3}">
      <dgm:prSet/>
      <dgm:spPr/>
      <dgm:t>
        <a:bodyPr/>
        <a:lstStyle/>
        <a:p>
          <a:endParaRPr lang="en-US"/>
        </a:p>
      </dgm:t>
    </dgm:pt>
    <dgm:pt modelId="{E8DED946-0A13-49B6-982A-4D453CB86140}" type="sibTrans" cxnId="{882148C8-2857-4686-B2B9-9C658A7482C3}">
      <dgm:prSet/>
      <dgm:spPr/>
      <dgm:t>
        <a:bodyPr/>
        <a:lstStyle/>
        <a:p>
          <a:endParaRPr lang="en-US"/>
        </a:p>
      </dgm:t>
    </dgm:pt>
    <dgm:pt modelId="{061B582A-09F7-4D4D-8D58-0FA6929314D5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83744400-7C3E-40DF-9E88-9EEB3840F4A3}" type="parTrans" cxnId="{96ABD804-81D6-427F-9069-CEED64C3E2C6}">
      <dgm:prSet/>
      <dgm:spPr/>
      <dgm:t>
        <a:bodyPr/>
        <a:lstStyle/>
        <a:p>
          <a:endParaRPr lang="en-US"/>
        </a:p>
      </dgm:t>
    </dgm:pt>
    <dgm:pt modelId="{51D25F00-CC19-4E2D-8972-0CC57FD002AA}" type="sibTrans" cxnId="{96ABD804-81D6-427F-9069-CEED64C3E2C6}">
      <dgm:prSet/>
      <dgm:spPr/>
      <dgm:t>
        <a:bodyPr/>
        <a:lstStyle/>
        <a:p>
          <a:endParaRPr lang="en-US"/>
        </a:p>
      </dgm:t>
    </dgm:pt>
    <dgm:pt modelId="{C7DA3778-81E6-4287-B237-B7C9BD302375}" type="pres">
      <dgm:prSet presAssocID="{8B2989FD-1CFD-4DA5-86BA-0D75DB9D97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1D9B9-D71C-4368-BCE9-7C0817E48DCB}" type="pres">
      <dgm:prSet presAssocID="{2D09D1DE-9BD1-40FF-AB21-783F22F789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3FA93-DA17-4AC9-A473-44B4623A59AA}" type="pres">
      <dgm:prSet presAssocID="{2528EB94-340C-46E5-BF5F-31D6B3D9AD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3898895-DFB8-45EE-AA00-65323A7B4487}" type="pres">
      <dgm:prSet presAssocID="{2528EB94-340C-46E5-BF5F-31D6B3D9ADD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F84065E-E0EC-4EE9-806B-0140FD7B6906}" type="pres">
      <dgm:prSet presAssocID="{29B3A2C1-65B6-48C3-A0EA-E6374FEFA8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75F8C-FA6C-483C-A518-37A845A1603B}" type="pres">
      <dgm:prSet presAssocID="{1D438ED0-66E8-40C6-B32F-BB0C427AF71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F09FC65-9AE6-46F4-994C-58D7C8DE7E5D}" type="pres">
      <dgm:prSet presAssocID="{1D438ED0-66E8-40C6-B32F-BB0C427AF71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77DDD9B-4727-47A3-938B-0DA92A5785AF}" type="pres">
      <dgm:prSet presAssocID="{07187220-49D3-4595-93D2-53E2CE3BC4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41AA8-AE66-4C9E-9EB0-1B7EA945AB3D}" type="pres">
      <dgm:prSet presAssocID="{15278C43-3023-41BA-A349-4C463218DF3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D23BEA3-600B-4B79-82E6-2344938E6632}" type="pres">
      <dgm:prSet presAssocID="{15278C43-3023-41BA-A349-4C463218DF3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E31AA55-0408-4563-9979-DD529C952FFA}" type="pres">
      <dgm:prSet presAssocID="{F8CDD365-ED37-4B5A-A0F8-55DFC6B1EA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F4395-6F57-4BEB-B47D-64BD20A51346}" type="pres">
      <dgm:prSet presAssocID="{E8DED946-0A13-49B6-982A-4D453CB8614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FD4FF9F-A9E5-4B1E-917E-DC4EE37C48F5}" type="pres">
      <dgm:prSet presAssocID="{E8DED946-0A13-49B6-982A-4D453CB8614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BF61AC4-0D47-4155-95C5-2C422B197709}" type="pres">
      <dgm:prSet presAssocID="{061B582A-09F7-4D4D-8D58-0FA6929314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C0AC8-7B7D-464F-919A-392108DB892A}" type="pres">
      <dgm:prSet presAssocID="{51D25F00-CC19-4E2D-8972-0CC57FD002A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988EF48-DDD1-48B2-B12A-EDD2A2740E59}" type="pres">
      <dgm:prSet presAssocID="{51D25F00-CC19-4E2D-8972-0CC57FD002A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9F7E794-304D-4F71-8BC6-330FECB3A627}" type="presOf" srcId="{2528EB94-340C-46E5-BF5F-31D6B3D9ADD7}" destId="{23898895-DFB8-45EE-AA00-65323A7B4487}" srcOrd="1" destOrd="0" presId="urn:microsoft.com/office/officeart/2005/8/layout/cycle2"/>
    <dgm:cxn modelId="{BA198BCD-2F0D-4724-8272-A4FA6CB79F7D}" type="presOf" srcId="{E8DED946-0A13-49B6-982A-4D453CB86140}" destId="{F0AF4395-6F57-4BEB-B47D-64BD20A51346}" srcOrd="0" destOrd="0" presId="urn:microsoft.com/office/officeart/2005/8/layout/cycle2"/>
    <dgm:cxn modelId="{C0C267C2-6DA0-46A0-A092-EA8EDE280C6B}" type="presOf" srcId="{061B582A-09F7-4D4D-8D58-0FA6929314D5}" destId="{DBF61AC4-0D47-4155-95C5-2C422B197709}" srcOrd="0" destOrd="0" presId="urn:microsoft.com/office/officeart/2005/8/layout/cycle2"/>
    <dgm:cxn modelId="{96ABD804-81D6-427F-9069-CEED64C3E2C6}" srcId="{8B2989FD-1CFD-4DA5-86BA-0D75DB9D9753}" destId="{061B582A-09F7-4D4D-8D58-0FA6929314D5}" srcOrd="4" destOrd="0" parTransId="{83744400-7C3E-40DF-9E88-9EEB3840F4A3}" sibTransId="{51D25F00-CC19-4E2D-8972-0CC57FD002AA}"/>
    <dgm:cxn modelId="{E9EA3CBF-FEC8-4D59-9689-467984F9631D}" type="presOf" srcId="{F8CDD365-ED37-4B5A-A0F8-55DFC6B1EAB4}" destId="{3E31AA55-0408-4563-9979-DD529C952FFA}" srcOrd="0" destOrd="0" presId="urn:microsoft.com/office/officeart/2005/8/layout/cycle2"/>
    <dgm:cxn modelId="{6E2ECE4F-A19B-4004-A3F6-6DA37CD0C547}" type="presOf" srcId="{E8DED946-0A13-49B6-982A-4D453CB86140}" destId="{DFD4FF9F-A9E5-4B1E-917E-DC4EE37C48F5}" srcOrd="1" destOrd="0" presId="urn:microsoft.com/office/officeart/2005/8/layout/cycle2"/>
    <dgm:cxn modelId="{882148C8-2857-4686-B2B9-9C658A7482C3}" srcId="{8B2989FD-1CFD-4DA5-86BA-0D75DB9D9753}" destId="{F8CDD365-ED37-4B5A-A0F8-55DFC6B1EAB4}" srcOrd="3" destOrd="0" parTransId="{563F97CE-9B7F-4208-9DF3-91A8D63251C0}" sibTransId="{E8DED946-0A13-49B6-982A-4D453CB86140}"/>
    <dgm:cxn modelId="{B1D94DBE-7D62-4285-BDA2-4C38E87099B7}" type="presOf" srcId="{29B3A2C1-65B6-48C3-A0EA-E6374FEFA86B}" destId="{EF84065E-E0EC-4EE9-806B-0140FD7B6906}" srcOrd="0" destOrd="0" presId="urn:microsoft.com/office/officeart/2005/8/layout/cycle2"/>
    <dgm:cxn modelId="{D1B87087-CA33-4BF0-9B7E-6FC7C206F9B3}" type="presOf" srcId="{1D438ED0-66E8-40C6-B32F-BB0C427AF71E}" destId="{C5475F8C-FA6C-483C-A518-37A845A1603B}" srcOrd="0" destOrd="0" presId="urn:microsoft.com/office/officeart/2005/8/layout/cycle2"/>
    <dgm:cxn modelId="{F11A01F2-F607-41EC-A56F-3C3E4510A6FC}" type="presOf" srcId="{51D25F00-CC19-4E2D-8972-0CC57FD002AA}" destId="{9D0C0AC8-7B7D-464F-919A-392108DB892A}" srcOrd="0" destOrd="0" presId="urn:microsoft.com/office/officeart/2005/8/layout/cycle2"/>
    <dgm:cxn modelId="{552F9090-D291-40D8-A362-908CF7AEC109}" type="presOf" srcId="{8B2989FD-1CFD-4DA5-86BA-0D75DB9D9753}" destId="{C7DA3778-81E6-4287-B237-B7C9BD302375}" srcOrd="0" destOrd="0" presId="urn:microsoft.com/office/officeart/2005/8/layout/cycle2"/>
    <dgm:cxn modelId="{F7276919-7220-4B5A-8B4D-0B8F6B558F0E}" type="presOf" srcId="{1D438ED0-66E8-40C6-B32F-BB0C427AF71E}" destId="{9F09FC65-9AE6-46F4-994C-58D7C8DE7E5D}" srcOrd="1" destOrd="0" presId="urn:microsoft.com/office/officeart/2005/8/layout/cycle2"/>
    <dgm:cxn modelId="{45CB3854-3C6B-4DD7-AF1F-0EF9F6119276}" type="presOf" srcId="{2528EB94-340C-46E5-BF5F-31D6B3D9ADD7}" destId="{4033FA93-DA17-4AC9-A473-44B4623A59AA}" srcOrd="0" destOrd="0" presId="urn:microsoft.com/office/officeart/2005/8/layout/cycle2"/>
    <dgm:cxn modelId="{77F6D41A-7B38-4171-9F15-4585CAFC27A0}" srcId="{8B2989FD-1CFD-4DA5-86BA-0D75DB9D9753}" destId="{2D09D1DE-9BD1-40FF-AB21-783F22F78917}" srcOrd="0" destOrd="0" parTransId="{7D88434F-9882-4D95-8BF5-F53819B5ADDC}" sibTransId="{2528EB94-340C-46E5-BF5F-31D6B3D9ADD7}"/>
    <dgm:cxn modelId="{309D22C2-4DBB-4BD4-853B-DC09C7F9AFC7}" type="presOf" srcId="{51D25F00-CC19-4E2D-8972-0CC57FD002AA}" destId="{7988EF48-DDD1-48B2-B12A-EDD2A2740E59}" srcOrd="1" destOrd="0" presId="urn:microsoft.com/office/officeart/2005/8/layout/cycle2"/>
    <dgm:cxn modelId="{B326E6B2-4D35-40CD-A7BB-91CE7CD74F4E}" srcId="{8B2989FD-1CFD-4DA5-86BA-0D75DB9D9753}" destId="{07187220-49D3-4595-93D2-53E2CE3BC4A2}" srcOrd="2" destOrd="0" parTransId="{93C98158-BAFF-446F-A032-CF513D7BE50F}" sibTransId="{15278C43-3023-41BA-A349-4C463218DF34}"/>
    <dgm:cxn modelId="{E0A15DA1-3288-4BEA-84DA-9135D7D80DCC}" type="presOf" srcId="{07187220-49D3-4595-93D2-53E2CE3BC4A2}" destId="{077DDD9B-4727-47A3-938B-0DA92A5785AF}" srcOrd="0" destOrd="0" presId="urn:microsoft.com/office/officeart/2005/8/layout/cycle2"/>
    <dgm:cxn modelId="{5C00E5C4-D584-4EA3-81C0-304D8706F583}" type="presOf" srcId="{15278C43-3023-41BA-A349-4C463218DF34}" destId="{4D23BEA3-600B-4B79-82E6-2344938E6632}" srcOrd="1" destOrd="0" presId="urn:microsoft.com/office/officeart/2005/8/layout/cycle2"/>
    <dgm:cxn modelId="{86E5A8B6-0EED-4701-B335-7E2C964558F9}" type="presOf" srcId="{2D09D1DE-9BD1-40FF-AB21-783F22F78917}" destId="{0C61D9B9-D71C-4368-BCE9-7C0817E48DCB}" srcOrd="0" destOrd="0" presId="urn:microsoft.com/office/officeart/2005/8/layout/cycle2"/>
    <dgm:cxn modelId="{27FA376B-CB6A-47D6-A45E-FD39FA340FB5}" srcId="{8B2989FD-1CFD-4DA5-86BA-0D75DB9D9753}" destId="{29B3A2C1-65B6-48C3-A0EA-E6374FEFA86B}" srcOrd="1" destOrd="0" parTransId="{C5F6C55C-F35D-4200-A4A7-89549E985F4B}" sibTransId="{1D438ED0-66E8-40C6-B32F-BB0C427AF71E}"/>
    <dgm:cxn modelId="{A7CA98E3-8ADC-4EF3-B532-5D6DB925ED8A}" type="presOf" srcId="{15278C43-3023-41BA-A349-4C463218DF34}" destId="{34641AA8-AE66-4C9E-9EB0-1B7EA945AB3D}" srcOrd="0" destOrd="0" presId="urn:microsoft.com/office/officeart/2005/8/layout/cycle2"/>
    <dgm:cxn modelId="{5FB7BA79-A10D-4CFA-B6B5-7A6EA38AA59C}" type="presParOf" srcId="{C7DA3778-81E6-4287-B237-B7C9BD302375}" destId="{0C61D9B9-D71C-4368-BCE9-7C0817E48DCB}" srcOrd="0" destOrd="0" presId="urn:microsoft.com/office/officeart/2005/8/layout/cycle2"/>
    <dgm:cxn modelId="{8934B031-E8E2-47CB-8C99-DD812988C231}" type="presParOf" srcId="{C7DA3778-81E6-4287-B237-B7C9BD302375}" destId="{4033FA93-DA17-4AC9-A473-44B4623A59AA}" srcOrd="1" destOrd="0" presId="urn:microsoft.com/office/officeart/2005/8/layout/cycle2"/>
    <dgm:cxn modelId="{237623D0-FBE3-4838-8A7A-AE46DDD218F9}" type="presParOf" srcId="{4033FA93-DA17-4AC9-A473-44B4623A59AA}" destId="{23898895-DFB8-45EE-AA00-65323A7B4487}" srcOrd="0" destOrd="0" presId="urn:microsoft.com/office/officeart/2005/8/layout/cycle2"/>
    <dgm:cxn modelId="{6609869C-C641-4196-9381-723233532A77}" type="presParOf" srcId="{C7DA3778-81E6-4287-B237-B7C9BD302375}" destId="{EF84065E-E0EC-4EE9-806B-0140FD7B6906}" srcOrd="2" destOrd="0" presId="urn:microsoft.com/office/officeart/2005/8/layout/cycle2"/>
    <dgm:cxn modelId="{F2537038-01C0-4DD3-9BC4-9FB1B6EAF284}" type="presParOf" srcId="{C7DA3778-81E6-4287-B237-B7C9BD302375}" destId="{C5475F8C-FA6C-483C-A518-37A845A1603B}" srcOrd="3" destOrd="0" presId="urn:microsoft.com/office/officeart/2005/8/layout/cycle2"/>
    <dgm:cxn modelId="{A076C08F-E367-4B28-BA36-15F6270F26A9}" type="presParOf" srcId="{C5475F8C-FA6C-483C-A518-37A845A1603B}" destId="{9F09FC65-9AE6-46F4-994C-58D7C8DE7E5D}" srcOrd="0" destOrd="0" presId="urn:microsoft.com/office/officeart/2005/8/layout/cycle2"/>
    <dgm:cxn modelId="{458038FE-58A4-4043-902D-C29369AD46D2}" type="presParOf" srcId="{C7DA3778-81E6-4287-B237-B7C9BD302375}" destId="{077DDD9B-4727-47A3-938B-0DA92A5785AF}" srcOrd="4" destOrd="0" presId="urn:microsoft.com/office/officeart/2005/8/layout/cycle2"/>
    <dgm:cxn modelId="{370A54CD-9441-4C0F-916E-F3B182BFE78F}" type="presParOf" srcId="{C7DA3778-81E6-4287-B237-B7C9BD302375}" destId="{34641AA8-AE66-4C9E-9EB0-1B7EA945AB3D}" srcOrd="5" destOrd="0" presId="urn:microsoft.com/office/officeart/2005/8/layout/cycle2"/>
    <dgm:cxn modelId="{DA576101-A4CF-4113-8BEF-2B6F1EEF68BE}" type="presParOf" srcId="{34641AA8-AE66-4C9E-9EB0-1B7EA945AB3D}" destId="{4D23BEA3-600B-4B79-82E6-2344938E6632}" srcOrd="0" destOrd="0" presId="urn:microsoft.com/office/officeart/2005/8/layout/cycle2"/>
    <dgm:cxn modelId="{23A95263-FD3D-4191-B531-1F5018B43090}" type="presParOf" srcId="{C7DA3778-81E6-4287-B237-B7C9BD302375}" destId="{3E31AA55-0408-4563-9979-DD529C952FFA}" srcOrd="6" destOrd="0" presId="urn:microsoft.com/office/officeart/2005/8/layout/cycle2"/>
    <dgm:cxn modelId="{F425F6D4-1E29-4E33-A7F6-45DF21CC2319}" type="presParOf" srcId="{C7DA3778-81E6-4287-B237-B7C9BD302375}" destId="{F0AF4395-6F57-4BEB-B47D-64BD20A51346}" srcOrd="7" destOrd="0" presId="urn:microsoft.com/office/officeart/2005/8/layout/cycle2"/>
    <dgm:cxn modelId="{28CD110D-6080-4625-A6DF-C97147212011}" type="presParOf" srcId="{F0AF4395-6F57-4BEB-B47D-64BD20A51346}" destId="{DFD4FF9F-A9E5-4B1E-917E-DC4EE37C48F5}" srcOrd="0" destOrd="0" presId="urn:microsoft.com/office/officeart/2005/8/layout/cycle2"/>
    <dgm:cxn modelId="{83B9A95F-88D8-4D74-A41D-8BA6CD50FA1B}" type="presParOf" srcId="{C7DA3778-81E6-4287-B237-B7C9BD302375}" destId="{DBF61AC4-0D47-4155-95C5-2C422B197709}" srcOrd="8" destOrd="0" presId="urn:microsoft.com/office/officeart/2005/8/layout/cycle2"/>
    <dgm:cxn modelId="{F31472A0-AD19-4995-8E4A-1F74D316651B}" type="presParOf" srcId="{C7DA3778-81E6-4287-B237-B7C9BD302375}" destId="{9D0C0AC8-7B7D-464F-919A-392108DB892A}" srcOrd="9" destOrd="0" presId="urn:microsoft.com/office/officeart/2005/8/layout/cycle2"/>
    <dgm:cxn modelId="{33C6E7E9-AD33-44CF-AE61-2F46F0EFC40B}" type="presParOf" srcId="{9D0C0AC8-7B7D-464F-919A-392108DB892A}" destId="{7988EF48-DDD1-48B2-B12A-EDD2A2740E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1D9B9-D71C-4368-BCE9-7C0817E48DCB}">
      <dsp:nvSpPr>
        <dsp:cNvPr id="0" name=""/>
        <dsp:cNvSpPr/>
      </dsp:nvSpPr>
      <dsp:spPr>
        <a:xfrm>
          <a:off x="4450388" y="1195"/>
          <a:ext cx="1614822" cy="161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End User</a:t>
          </a:r>
          <a:endParaRPr lang="en-US" sz="2300" kern="1200" dirty="0"/>
        </a:p>
      </dsp:txBody>
      <dsp:txXfrm>
        <a:off x="4686873" y="237680"/>
        <a:ext cx="1141852" cy="1141852"/>
      </dsp:txXfrm>
    </dsp:sp>
    <dsp:sp modelId="{4033FA93-DA17-4AC9-A473-44B4623A59AA}">
      <dsp:nvSpPr>
        <dsp:cNvPr id="0" name=""/>
        <dsp:cNvSpPr/>
      </dsp:nvSpPr>
      <dsp:spPr>
        <a:xfrm rot="2160000">
          <a:off x="6013859" y="1240878"/>
          <a:ext cx="427957" cy="54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026119" y="1312146"/>
        <a:ext cx="299570" cy="327002"/>
      </dsp:txXfrm>
    </dsp:sp>
    <dsp:sp modelId="{EF84065E-E0EC-4EE9-806B-0140FD7B6906}">
      <dsp:nvSpPr>
        <dsp:cNvPr id="0" name=""/>
        <dsp:cNvSpPr/>
      </dsp:nvSpPr>
      <dsp:spPr>
        <a:xfrm>
          <a:off x="6410061" y="1424980"/>
          <a:ext cx="1614822" cy="161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Disposal</a:t>
          </a:r>
          <a:endParaRPr lang="en-US" sz="2300" kern="1200" dirty="0"/>
        </a:p>
      </dsp:txBody>
      <dsp:txXfrm>
        <a:off x="6646546" y="1661465"/>
        <a:ext cx="1141852" cy="1141852"/>
      </dsp:txXfrm>
    </dsp:sp>
    <dsp:sp modelId="{C5475F8C-FA6C-483C-A518-37A845A1603B}">
      <dsp:nvSpPr>
        <dsp:cNvPr id="0" name=""/>
        <dsp:cNvSpPr/>
      </dsp:nvSpPr>
      <dsp:spPr>
        <a:xfrm rot="6480000">
          <a:off x="6632972" y="3100238"/>
          <a:ext cx="427957" cy="54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717002" y="3148186"/>
        <a:ext cx="299570" cy="327002"/>
      </dsp:txXfrm>
    </dsp:sp>
    <dsp:sp modelId="{077DDD9B-4727-47A3-938B-0DA92A5785AF}">
      <dsp:nvSpPr>
        <dsp:cNvPr id="0" name=""/>
        <dsp:cNvSpPr/>
      </dsp:nvSpPr>
      <dsp:spPr>
        <a:xfrm>
          <a:off x="5661533" y="3728714"/>
          <a:ext cx="1614822" cy="161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Landfill</a:t>
          </a:r>
          <a:endParaRPr lang="en-US" sz="2300" kern="1200" dirty="0"/>
        </a:p>
      </dsp:txBody>
      <dsp:txXfrm>
        <a:off x="5898018" y="3965199"/>
        <a:ext cx="1141852" cy="1141852"/>
      </dsp:txXfrm>
    </dsp:sp>
    <dsp:sp modelId="{34641AA8-AE66-4C9E-9EB0-1B7EA945AB3D}">
      <dsp:nvSpPr>
        <dsp:cNvPr id="0" name=""/>
        <dsp:cNvSpPr/>
      </dsp:nvSpPr>
      <dsp:spPr>
        <a:xfrm rot="10800000" flipV="1">
          <a:off x="5055933" y="4228714"/>
          <a:ext cx="427957" cy="61482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184320" y="4351678"/>
        <a:ext cx="299570" cy="368894"/>
      </dsp:txXfrm>
    </dsp:sp>
    <dsp:sp modelId="{3E31AA55-0408-4563-9979-DD529C952FFA}">
      <dsp:nvSpPr>
        <dsp:cNvPr id="0" name=""/>
        <dsp:cNvSpPr/>
      </dsp:nvSpPr>
      <dsp:spPr>
        <a:xfrm>
          <a:off x="3239244" y="3728714"/>
          <a:ext cx="1614822" cy="161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Adhesive</a:t>
          </a:r>
          <a:endParaRPr lang="en-US" sz="2300" kern="1200" dirty="0"/>
        </a:p>
      </dsp:txBody>
      <dsp:txXfrm>
        <a:off x="3475729" y="3965199"/>
        <a:ext cx="1141852" cy="1141852"/>
      </dsp:txXfrm>
    </dsp:sp>
    <dsp:sp modelId="{F0AF4395-6F57-4BEB-B47D-64BD20A51346}">
      <dsp:nvSpPr>
        <dsp:cNvPr id="0" name=""/>
        <dsp:cNvSpPr/>
      </dsp:nvSpPr>
      <dsp:spPr>
        <a:xfrm rot="15120000">
          <a:off x="3462155" y="3123276"/>
          <a:ext cx="427957" cy="54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546185" y="3293328"/>
        <a:ext cx="299570" cy="327002"/>
      </dsp:txXfrm>
    </dsp:sp>
    <dsp:sp modelId="{DBF61AC4-0D47-4155-95C5-2C422B197709}">
      <dsp:nvSpPr>
        <dsp:cNvPr id="0" name=""/>
        <dsp:cNvSpPr/>
      </dsp:nvSpPr>
      <dsp:spPr>
        <a:xfrm>
          <a:off x="2490715" y="1424980"/>
          <a:ext cx="1614822" cy="161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Product</a:t>
          </a:r>
          <a:endParaRPr lang="en-US" sz="2300" kern="1200" dirty="0"/>
        </a:p>
      </dsp:txBody>
      <dsp:txXfrm>
        <a:off x="2727200" y="1661465"/>
        <a:ext cx="1141852" cy="1141852"/>
      </dsp:txXfrm>
    </dsp:sp>
    <dsp:sp modelId="{9D0C0AC8-7B7D-464F-919A-392108DB892A}">
      <dsp:nvSpPr>
        <dsp:cNvPr id="0" name=""/>
        <dsp:cNvSpPr/>
      </dsp:nvSpPr>
      <dsp:spPr>
        <a:xfrm rot="19440000">
          <a:off x="4054185" y="1255117"/>
          <a:ext cx="427957" cy="54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66445" y="1401849"/>
        <a:ext cx="299570" cy="327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1D9B9-D71C-4368-BCE9-7C0817E48DCB}">
      <dsp:nvSpPr>
        <dsp:cNvPr id="0" name=""/>
        <dsp:cNvSpPr/>
      </dsp:nvSpPr>
      <dsp:spPr>
        <a:xfrm>
          <a:off x="4460657" y="1085"/>
          <a:ext cx="1594284" cy="1594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End User</a:t>
          </a:r>
          <a:endParaRPr lang="en-US" sz="2200" kern="1200" dirty="0"/>
        </a:p>
      </dsp:txBody>
      <dsp:txXfrm>
        <a:off x="4694134" y="234562"/>
        <a:ext cx="1127330" cy="1127330"/>
      </dsp:txXfrm>
    </dsp:sp>
    <dsp:sp modelId="{4033FA93-DA17-4AC9-A473-44B4623A59AA}">
      <dsp:nvSpPr>
        <dsp:cNvPr id="0" name=""/>
        <dsp:cNvSpPr/>
      </dsp:nvSpPr>
      <dsp:spPr>
        <a:xfrm rot="2160000">
          <a:off x="6004555" y="1225700"/>
          <a:ext cx="423813" cy="538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016696" y="1295947"/>
        <a:ext cx="296669" cy="322842"/>
      </dsp:txXfrm>
    </dsp:sp>
    <dsp:sp modelId="{EF84065E-E0EC-4EE9-806B-0140FD7B6906}">
      <dsp:nvSpPr>
        <dsp:cNvPr id="0" name=""/>
        <dsp:cNvSpPr/>
      </dsp:nvSpPr>
      <dsp:spPr>
        <a:xfrm>
          <a:off x="6397389" y="1408203"/>
          <a:ext cx="1594284" cy="1594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Recycler</a:t>
          </a:r>
          <a:endParaRPr lang="en-US" sz="2200" kern="1200" dirty="0"/>
        </a:p>
      </dsp:txBody>
      <dsp:txXfrm>
        <a:off x="6630866" y="1641680"/>
        <a:ext cx="1127330" cy="1127330"/>
      </dsp:txXfrm>
    </dsp:sp>
    <dsp:sp modelId="{C5475F8C-FA6C-483C-A518-37A845A1603B}">
      <dsp:nvSpPr>
        <dsp:cNvPr id="0" name=""/>
        <dsp:cNvSpPr/>
      </dsp:nvSpPr>
      <dsp:spPr>
        <a:xfrm rot="6480000">
          <a:off x="6616448" y="3063284"/>
          <a:ext cx="423813" cy="538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699665" y="3110437"/>
        <a:ext cx="296669" cy="322842"/>
      </dsp:txXfrm>
    </dsp:sp>
    <dsp:sp modelId="{077DDD9B-4727-47A3-938B-0DA92A5785AF}">
      <dsp:nvSpPr>
        <dsp:cNvPr id="0" name=""/>
        <dsp:cNvSpPr/>
      </dsp:nvSpPr>
      <dsp:spPr>
        <a:xfrm>
          <a:off x="5657624" y="3684968"/>
          <a:ext cx="1594284" cy="1594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New Product</a:t>
          </a:r>
          <a:endParaRPr lang="en-US" sz="2200" kern="1200" dirty="0"/>
        </a:p>
      </dsp:txBody>
      <dsp:txXfrm>
        <a:off x="5891101" y="3918445"/>
        <a:ext cx="1127330" cy="1127330"/>
      </dsp:txXfrm>
    </dsp:sp>
    <dsp:sp modelId="{34641AA8-AE66-4C9E-9EB0-1B7EA945AB3D}">
      <dsp:nvSpPr>
        <dsp:cNvPr id="0" name=""/>
        <dsp:cNvSpPr/>
      </dsp:nvSpPr>
      <dsp:spPr>
        <a:xfrm rot="10800000">
          <a:off x="5057887" y="4213075"/>
          <a:ext cx="423813" cy="53807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185031" y="4320689"/>
        <a:ext cx="296669" cy="322842"/>
      </dsp:txXfrm>
    </dsp:sp>
    <dsp:sp modelId="{3E31AA55-0408-4563-9979-DD529C952FFA}">
      <dsp:nvSpPr>
        <dsp:cNvPr id="0" name=""/>
        <dsp:cNvSpPr/>
      </dsp:nvSpPr>
      <dsp:spPr>
        <a:xfrm>
          <a:off x="3263691" y="3684968"/>
          <a:ext cx="1594284" cy="1594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Adhesive</a:t>
          </a:r>
          <a:endParaRPr lang="en-US" sz="2200" kern="1200" dirty="0"/>
        </a:p>
      </dsp:txBody>
      <dsp:txXfrm>
        <a:off x="3497168" y="3918445"/>
        <a:ext cx="1127330" cy="1127330"/>
      </dsp:txXfrm>
    </dsp:sp>
    <dsp:sp modelId="{F0AF4395-6F57-4BEB-B47D-64BD20A51346}">
      <dsp:nvSpPr>
        <dsp:cNvPr id="0" name=""/>
        <dsp:cNvSpPr/>
      </dsp:nvSpPr>
      <dsp:spPr>
        <a:xfrm rot="15120000">
          <a:off x="3482750" y="3086100"/>
          <a:ext cx="423813" cy="538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565967" y="3254175"/>
        <a:ext cx="296669" cy="322842"/>
      </dsp:txXfrm>
    </dsp:sp>
    <dsp:sp modelId="{DBF61AC4-0D47-4155-95C5-2C422B197709}">
      <dsp:nvSpPr>
        <dsp:cNvPr id="0" name=""/>
        <dsp:cNvSpPr/>
      </dsp:nvSpPr>
      <dsp:spPr>
        <a:xfrm>
          <a:off x="2523925" y="1408203"/>
          <a:ext cx="1594284" cy="1594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</a:t>
          </a:r>
          <a:endParaRPr lang="en-US" sz="2200" kern="1200" dirty="0"/>
        </a:p>
      </dsp:txBody>
      <dsp:txXfrm>
        <a:off x="2757402" y="1641680"/>
        <a:ext cx="1127330" cy="1127330"/>
      </dsp:txXfrm>
    </dsp:sp>
    <dsp:sp modelId="{9D0C0AC8-7B7D-464F-919A-392108DB892A}">
      <dsp:nvSpPr>
        <dsp:cNvPr id="0" name=""/>
        <dsp:cNvSpPr/>
      </dsp:nvSpPr>
      <dsp:spPr>
        <a:xfrm rot="19440000">
          <a:off x="4067823" y="1239801"/>
          <a:ext cx="423813" cy="538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79964" y="1384782"/>
        <a:ext cx="296669" cy="32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33E78-D38A-4D7B-A19A-4E0827F9FCDA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4858-3B33-4600-B878-82E5509A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E4858-3B33-4600-B878-82E5509ACC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7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7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8101-FD70-4E40-80C1-CA16028752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A5CF-644E-43D7-BCC5-390525A6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5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tlmi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Recyclability drives adhesive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5069"/>
            <a:ext cx="9144000" cy="20131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Fred Gustafson, Ph. D</a:t>
            </a:r>
          </a:p>
          <a:p>
            <a:r>
              <a:rPr lang="en-US" dirty="0" smtClean="0"/>
              <a:t>Adherent Laboratories, Inc. </a:t>
            </a:r>
          </a:p>
          <a:p>
            <a:r>
              <a:rPr lang="en-US" dirty="0" smtClean="0"/>
              <a:t>St. Paul, Minnesota</a:t>
            </a:r>
          </a:p>
          <a:p>
            <a:r>
              <a:rPr lang="en-US" dirty="0" smtClean="0"/>
              <a:t>fred.gustafson@adherentlabs.com</a:t>
            </a:r>
          </a:p>
          <a:p>
            <a:r>
              <a:rPr lang="en-US" dirty="0" smtClean="0"/>
              <a:t>www.adherentlabs.com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Pulping, screening, and flotation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6" y="2001364"/>
            <a:ext cx="2680633" cy="31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419" y="1690688"/>
            <a:ext cx="5212398" cy="3754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688" y="2252636"/>
            <a:ext cx="3541941" cy="2882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" y="5592123"/>
            <a:ext cx="205042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Pulper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11478" y="5592124"/>
            <a:ext cx="205042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Screen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46720" y="5592125"/>
            <a:ext cx="205042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Flotation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26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Adhesive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 paper is pulped in a large tank (pulper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Avoid shredding of adhesive into smaller particles</a:t>
            </a:r>
            <a:endParaRPr lang="en-US" dirty="0" smtClean="0"/>
          </a:p>
          <a:p>
            <a:r>
              <a:rPr lang="en-US" dirty="0" smtClean="0"/>
              <a:t>Large adhesive particles are removed by a series of </a:t>
            </a:r>
            <a:r>
              <a:rPr lang="en-US" u="sng" dirty="0" smtClean="0"/>
              <a:t>slotted screens</a:t>
            </a:r>
          </a:p>
          <a:p>
            <a:pPr lvl="1"/>
            <a:r>
              <a:rPr lang="en-US" dirty="0" smtClean="0"/>
              <a:t>Smallest screen is typically 0.004” or 100 µm opening</a:t>
            </a:r>
          </a:p>
          <a:p>
            <a:r>
              <a:rPr lang="en-US" dirty="0" smtClean="0"/>
              <a:t>Small adhesive particles are removed by </a:t>
            </a:r>
            <a:r>
              <a:rPr lang="en-US" u="sng" dirty="0" smtClean="0"/>
              <a:t>flotation</a:t>
            </a:r>
          </a:p>
          <a:p>
            <a:pPr lvl="1"/>
            <a:r>
              <a:rPr lang="en-US" dirty="0" smtClean="0"/>
              <a:t>Surfactant and air will bring small contaminants to the surface as a foam</a:t>
            </a:r>
          </a:p>
          <a:p>
            <a:pPr lvl="1"/>
            <a:r>
              <a:rPr lang="en-US" dirty="0" smtClean="0"/>
              <a:t>Optimal size for removal is about 20 – 100 µm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42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Acrylic pressure sensitive adhesives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acrylic adhesives </a:t>
            </a:r>
            <a:r>
              <a:rPr lang="en-US" dirty="0"/>
              <a:t>will extrude through the screens</a:t>
            </a:r>
          </a:p>
          <a:p>
            <a:r>
              <a:rPr lang="en-US" dirty="0"/>
              <a:t>Particles </a:t>
            </a:r>
            <a:r>
              <a:rPr lang="en-US" dirty="0" smtClean="0"/>
              <a:t>are then </a:t>
            </a:r>
            <a:r>
              <a:rPr lang="en-US" dirty="0"/>
              <a:t>too large to be removed by </a:t>
            </a:r>
            <a:r>
              <a:rPr lang="en-US" dirty="0" smtClean="0"/>
              <a:t>flotation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Increase the elastic modulus of the adhesive so that will be removed by screens rather than extrude through the screen</a:t>
            </a:r>
          </a:p>
          <a:p>
            <a:pPr lvl="1"/>
            <a:r>
              <a:rPr lang="en-US" dirty="0" smtClean="0"/>
              <a:t>Facestock and adhesive surface properties also impact removal efficiency</a:t>
            </a:r>
          </a:p>
          <a:p>
            <a:r>
              <a:rPr lang="en-US" dirty="0" smtClean="0"/>
              <a:t>Reference:  </a:t>
            </a:r>
          </a:p>
          <a:p>
            <a:pPr lvl="1"/>
            <a:r>
              <a:rPr lang="en-US" dirty="0" smtClean="0"/>
              <a:t>Controlling Adhesive Behavior during Recycling, </a:t>
            </a:r>
            <a:r>
              <a:rPr lang="en-US" u="sng" dirty="0" smtClean="0"/>
              <a:t>Carl Houtman</a:t>
            </a:r>
            <a:r>
              <a:rPr lang="en-US" dirty="0" smtClean="0"/>
              <a:t>, et. al, 7</a:t>
            </a:r>
            <a:r>
              <a:rPr lang="en-US" baseline="30000" dirty="0" smtClean="0"/>
              <a:t>th</a:t>
            </a:r>
            <a:r>
              <a:rPr lang="en-US" dirty="0" smtClean="0"/>
              <a:t> Research Forum on Recycling, Pulp and Paper Technical Association of Canada, 2004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2" y="91927"/>
            <a:ext cx="2498065" cy="159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protocols for </a:t>
            </a:r>
            <a:r>
              <a:rPr lang="en-US" dirty="0" smtClean="0"/>
              <a:t>labels</a:t>
            </a:r>
            <a:br>
              <a:rPr lang="en-US" dirty="0" smtClean="0"/>
            </a:br>
            <a:r>
              <a:rPr lang="en-US" dirty="0" smtClean="0"/>
              <a:t>(A</a:t>
            </a:r>
            <a:r>
              <a:rPr lang="en-US" dirty="0" smtClean="0"/>
              <a:t>dhesives </a:t>
            </a:r>
            <a:r>
              <a:rPr lang="en-US" dirty="0" smtClean="0"/>
              <a:t>on paper </a:t>
            </a:r>
            <a:r>
              <a:rPr lang="en-US" dirty="0" smtClean="0"/>
              <a:t>products)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289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Tag and Label Manufacturers Institute (TLMI) web site: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  <a:hlinkClick r:id="rId2"/>
              </a:rPr>
              <a:t>tlmi.com</a:t>
            </a:r>
            <a:r>
              <a:rPr lang="en-US" u="sng" dirty="0" smtClean="0">
                <a:solidFill>
                  <a:srgbClr val="0070C0"/>
                </a:solidFill>
              </a:rPr>
              <a:t>/sustainability</a:t>
            </a:r>
          </a:p>
          <a:p>
            <a:r>
              <a:rPr lang="en-US" u="sng" dirty="0" smtClean="0"/>
              <a:t>Introduction</a:t>
            </a:r>
            <a:r>
              <a:rPr lang="en-US" dirty="0" smtClean="0"/>
              <a:t> to Recycling Compatible Adhesives</a:t>
            </a:r>
          </a:p>
          <a:p>
            <a:r>
              <a:rPr lang="en-US" u="sng" dirty="0" smtClean="0"/>
              <a:t>Specification</a:t>
            </a:r>
            <a:r>
              <a:rPr lang="en-US" dirty="0" smtClean="0"/>
              <a:t> for Paper Labels Coated with Recycling Compatible Pressure Sensitive Adhesives</a:t>
            </a:r>
          </a:p>
          <a:p>
            <a:r>
              <a:rPr lang="en-US" u="sng" dirty="0" smtClean="0"/>
              <a:t>Laboratory Testing Protocol </a:t>
            </a:r>
            <a:r>
              <a:rPr lang="en-US" dirty="0" smtClean="0"/>
              <a:t>for Paper Labels Coted with Recycling Compatible Pressure Sensitive Adhesives</a:t>
            </a:r>
          </a:p>
          <a:p>
            <a:r>
              <a:rPr lang="en-US" u="sng" dirty="0" smtClean="0"/>
              <a:t>Mill Recycling Trial Protocol</a:t>
            </a:r>
          </a:p>
          <a:p>
            <a:r>
              <a:rPr lang="en-US" u="sng" dirty="0" smtClean="0"/>
              <a:t>Image Analysis Protocol </a:t>
            </a:r>
            <a:r>
              <a:rPr lang="en-US" dirty="0" smtClean="0"/>
              <a:t>- Determination of Adhesives in Paper Handsheets by Image Analysis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59" y="76122"/>
            <a:ext cx="24860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Adhesive 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261"/>
            <a:ext cx="9100065" cy="5445739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Introduced by the USPS in 1991</a:t>
            </a:r>
          </a:p>
          <a:p>
            <a:pPr lvl="1"/>
            <a:r>
              <a:rPr lang="en-US" sz="2000" dirty="0" smtClean="0"/>
              <a:t>Popular with consumers, but protested by the recycled paper industry</a:t>
            </a:r>
            <a:endParaRPr lang="en-US" sz="2400" dirty="0" smtClean="0"/>
          </a:p>
          <a:p>
            <a:r>
              <a:rPr lang="en-US" sz="2400" dirty="0" smtClean="0"/>
              <a:t>USPS funded project on “Environmentally Benign Adhesives”</a:t>
            </a:r>
          </a:p>
          <a:p>
            <a:pPr lvl="1"/>
            <a:r>
              <a:rPr lang="en-US" sz="2000" dirty="0" smtClean="0"/>
              <a:t>Adhesive suppliers, converters, and paper industry participation</a:t>
            </a:r>
          </a:p>
          <a:p>
            <a:pPr lvl="1"/>
            <a:r>
              <a:rPr lang="en-US" sz="2000" dirty="0" smtClean="0"/>
              <a:t>Developed test methods for adhesive removal from paper</a:t>
            </a:r>
          </a:p>
          <a:p>
            <a:pPr lvl="1"/>
            <a:r>
              <a:rPr lang="en-US" sz="2000" dirty="0" smtClean="0"/>
              <a:t>Developed adhesives that were removed at 99.9% in laboratory test</a:t>
            </a:r>
          </a:p>
          <a:p>
            <a:pPr lvl="1"/>
            <a:r>
              <a:rPr lang="en-US" sz="2000" dirty="0" smtClean="0"/>
              <a:t>Tested the stamps in six recycling mills in the US</a:t>
            </a:r>
          </a:p>
          <a:p>
            <a:pPr lvl="1"/>
            <a:r>
              <a:rPr lang="en-US" sz="2000" dirty="0" smtClean="0"/>
              <a:t>Developed a specification for stamps with benign adhesive</a:t>
            </a:r>
          </a:p>
          <a:p>
            <a:r>
              <a:rPr lang="en-US" sz="2400" dirty="0" smtClean="0"/>
              <a:t>Key improvement &gt; 90% of adhesive removable by screens</a:t>
            </a:r>
          </a:p>
          <a:p>
            <a:r>
              <a:rPr lang="en-US" sz="2400" dirty="0" smtClean="0"/>
              <a:t>Converted all sticky stamps to benign adhesives in the year 2000</a:t>
            </a:r>
          </a:p>
          <a:p>
            <a:r>
              <a:rPr lang="en-US" sz="2400" dirty="0" smtClean="0"/>
              <a:t>Reference:  </a:t>
            </a:r>
          </a:p>
          <a:p>
            <a:pPr lvl="1"/>
            <a:r>
              <a:rPr lang="en-US" sz="2000" dirty="0" smtClean="0"/>
              <a:t>USPS-P-1238F, Specification, Pressure Sensitive Adhesive Stamp </a:t>
            </a:r>
            <a:endParaRPr lang="en-US" sz="2000" dirty="0"/>
          </a:p>
        </p:txBody>
      </p:sp>
      <p:pic>
        <p:nvPicPr>
          <p:cNvPr id="5" name="Picture 2" descr="http://ts1.mm.bing.net/th?id=H.5017154384299129&amp;pid=1.9&amp;m=&amp;w=300&amp;h=30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65" y="0"/>
            <a:ext cx="2253735" cy="25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 Paper </a:t>
            </a:r>
            <a:r>
              <a:rPr lang="en-US" dirty="0"/>
              <a:t>L</a:t>
            </a:r>
            <a:r>
              <a:rPr lang="en-US" dirty="0" smtClean="0"/>
              <a:t>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03294"/>
            <a:ext cx="9181563" cy="47520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Recycling compatible stamp adhesives also work for paper labels</a:t>
            </a:r>
          </a:p>
          <a:p>
            <a:r>
              <a:rPr lang="en-US" dirty="0" smtClean="0"/>
              <a:t>TLMI (Tag and Label Manufacturers Institute) Committee on Recycling Compatible Adhesives (RCA)</a:t>
            </a:r>
          </a:p>
          <a:p>
            <a:pPr lvl="1"/>
            <a:r>
              <a:rPr lang="en-US" dirty="0" smtClean="0"/>
              <a:t>Issued the specifications and test methods previously cited</a:t>
            </a:r>
          </a:p>
          <a:p>
            <a:pPr lvl="1"/>
            <a:r>
              <a:rPr lang="en-US" dirty="0" smtClean="0"/>
              <a:t>Worked with adhesive suppliers to encourage development of better adhesives</a:t>
            </a:r>
          </a:p>
          <a:p>
            <a:pPr lvl="1"/>
            <a:r>
              <a:rPr lang="en-US" dirty="0" smtClean="0"/>
              <a:t>Worked with converters to promote recycling compatible adhesives</a:t>
            </a:r>
          </a:p>
          <a:p>
            <a:r>
              <a:rPr lang="en-US" dirty="0" smtClean="0"/>
              <a:t>Recycling compatible paper labels are available for retail and commercial applications</a:t>
            </a:r>
          </a:p>
          <a:p>
            <a:pPr lvl="1"/>
            <a:r>
              <a:rPr lang="en-US" dirty="0" smtClean="0"/>
              <a:t>Estimated adoption rate </a:t>
            </a:r>
            <a:r>
              <a:rPr lang="en-US" dirty="0" smtClean="0"/>
              <a:t>is </a:t>
            </a:r>
            <a:r>
              <a:rPr lang="en-US" dirty="0" smtClean="0"/>
              <a:t>less than 50%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632606" y="128787"/>
            <a:ext cx="3438659" cy="1159099"/>
            <a:chOff x="8181841" y="206061"/>
            <a:chExt cx="3438659" cy="1159099"/>
          </a:xfrm>
        </p:grpSpPr>
        <p:sp>
          <p:nvSpPr>
            <p:cNvPr id="4" name="Rounded Rectangle 3"/>
            <p:cNvSpPr/>
            <p:nvPr/>
          </p:nvSpPr>
          <p:spPr>
            <a:xfrm>
              <a:off x="8181841" y="206061"/>
              <a:ext cx="3438659" cy="115909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36388" y="323946"/>
              <a:ext cx="3129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Fred Gustafson</a:t>
              </a:r>
            </a:p>
            <a:p>
              <a:r>
                <a:rPr lang="en-US" dirty="0" smtClean="0"/>
                <a:t>Street Address</a:t>
              </a:r>
            </a:p>
            <a:p>
              <a:r>
                <a:rPr lang="en-US" dirty="0" smtClean="0"/>
                <a:t>Bloomington, MN 55438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7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Repositionable notes and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914" y="1690687"/>
            <a:ext cx="8897423" cy="4671475"/>
          </a:xfrm>
        </p:spPr>
        <p:txBody>
          <a:bodyPr>
            <a:noAutofit/>
          </a:bodyPr>
          <a:lstStyle/>
          <a:p>
            <a:r>
              <a:rPr lang="en-US" dirty="0" smtClean="0"/>
              <a:t>Microsphere adhesives</a:t>
            </a:r>
          </a:p>
          <a:p>
            <a:pPr lvl="1"/>
            <a:r>
              <a:rPr lang="en-US" dirty="0" smtClean="0"/>
              <a:t>Common adhesive technology but not the only technology</a:t>
            </a:r>
          </a:p>
          <a:p>
            <a:pPr lvl="1"/>
            <a:r>
              <a:rPr lang="en-US" dirty="0" smtClean="0"/>
              <a:t>Microsphere adhesives are too small to be removed by screens</a:t>
            </a:r>
          </a:p>
          <a:p>
            <a:pPr lvl="1"/>
            <a:r>
              <a:rPr lang="en-US" dirty="0" smtClean="0"/>
              <a:t>Flotation is the best method to remove the adhesive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Test products for adhesive removal by TLMI test protocols</a:t>
            </a:r>
          </a:p>
          <a:p>
            <a:pPr lvl="1"/>
            <a:r>
              <a:rPr lang="en-US" dirty="0" smtClean="0"/>
              <a:t>Optimize adhesive size and chemistry for removal by flotation</a:t>
            </a:r>
          </a:p>
          <a:p>
            <a:pPr lvl="1"/>
            <a:r>
              <a:rPr lang="en-US" dirty="0" smtClean="0"/>
              <a:t>Stripe </a:t>
            </a:r>
            <a:r>
              <a:rPr lang="en-US" dirty="0"/>
              <a:t>coating reduces overall adhesive coating </a:t>
            </a:r>
            <a:r>
              <a:rPr lang="en-US" dirty="0" smtClean="0"/>
              <a:t>weight</a:t>
            </a:r>
            <a:endParaRPr lang="en-US" dirty="0"/>
          </a:p>
        </p:txBody>
      </p:sp>
      <p:pic>
        <p:nvPicPr>
          <p:cNvPr id="5" name="Picture 2" descr="http://ts2.mm.bing.net/th?id=HN.608045782948249858&amp;w=209&amp;h=17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06" y="184943"/>
            <a:ext cx="19907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24741" cy="1325563"/>
          </a:xfrm>
        </p:spPr>
        <p:txBody>
          <a:bodyPr/>
          <a:lstStyle/>
          <a:p>
            <a:r>
              <a:rPr lang="en-US" dirty="0" smtClean="0"/>
              <a:t>3M experience with repositionable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8005"/>
          </a:xfrm>
        </p:spPr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p</a:t>
            </a:r>
            <a:r>
              <a:rPr lang="en-US" dirty="0" smtClean="0"/>
              <a:t>aper recyclers banned repositionable notes in the 1990’s</a:t>
            </a:r>
          </a:p>
          <a:p>
            <a:pPr lvl="1"/>
            <a:r>
              <a:rPr lang="en-US" dirty="0" smtClean="0"/>
              <a:t>Some businesses and </a:t>
            </a:r>
            <a:r>
              <a:rPr lang="en-US" dirty="0" smtClean="0"/>
              <a:t>government offices </a:t>
            </a:r>
            <a:r>
              <a:rPr lang="en-US" dirty="0" smtClean="0"/>
              <a:t>stopped buying the product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Laboratory and mill scale experiments</a:t>
            </a:r>
          </a:p>
          <a:p>
            <a:pPr lvl="1"/>
            <a:r>
              <a:rPr lang="en-US" dirty="0" smtClean="0"/>
              <a:t>USPS and TLMI </a:t>
            </a:r>
            <a:r>
              <a:rPr lang="en-US" dirty="0"/>
              <a:t>protocols for recycling compatible adhesives</a:t>
            </a:r>
          </a:p>
          <a:p>
            <a:r>
              <a:rPr lang="en-US" dirty="0" smtClean="0"/>
              <a:t>Adhesive optimization R &amp; D</a:t>
            </a:r>
            <a:endParaRPr lang="en-US" dirty="0" smtClean="0"/>
          </a:p>
          <a:p>
            <a:pPr lvl="1"/>
            <a:r>
              <a:rPr lang="en-US" dirty="0" smtClean="0"/>
              <a:t>Discovered control handles on adhesive </a:t>
            </a:r>
            <a:r>
              <a:rPr lang="en-US" dirty="0" smtClean="0"/>
              <a:t>removal</a:t>
            </a:r>
          </a:p>
          <a:p>
            <a:pPr lvl="1"/>
            <a:r>
              <a:rPr lang="en-US" dirty="0" smtClean="0"/>
              <a:t>Commercialized better adhesives</a:t>
            </a:r>
            <a:endParaRPr lang="en-US" dirty="0"/>
          </a:p>
          <a:p>
            <a:r>
              <a:rPr lang="en-US" dirty="0" smtClean="0"/>
              <a:t>Product claim: All Post-it® Notes and Easel Pads are recyclable</a:t>
            </a:r>
          </a:p>
          <a:p>
            <a:pPr lvl="1"/>
            <a:r>
              <a:rPr lang="en-US" i="1" dirty="0" smtClean="0"/>
              <a:t>Product contains recycling compatible adhesive. During the paper</a:t>
            </a:r>
            <a:br>
              <a:rPr lang="en-US" i="1" dirty="0" smtClean="0"/>
            </a:br>
            <a:r>
              <a:rPr lang="en-US" i="1" dirty="0" smtClean="0"/>
              <a:t>recycling process, the paper is recycled and the adhesive is removed.</a:t>
            </a:r>
            <a:endParaRPr lang="en-US" dirty="0" smtClean="0"/>
          </a:p>
        </p:txBody>
      </p:sp>
      <p:pic>
        <p:nvPicPr>
          <p:cNvPr id="5" name="Picture 2" descr="http://ts2.mm.bing.net/th?id=HN.608045782948249858&amp;w=209&amp;h=17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537" y="139699"/>
            <a:ext cx="19907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</a:t>
            </a:r>
            <a:r>
              <a:rPr lang="en-US" dirty="0" smtClean="0"/>
              <a:t>Tapes and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976" y="1503860"/>
            <a:ext cx="8807272" cy="5103002"/>
          </a:xfrm>
        </p:spPr>
        <p:txBody>
          <a:bodyPr>
            <a:normAutofit/>
          </a:bodyPr>
          <a:lstStyle/>
          <a:p>
            <a:r>
              <a:rPr lang="en-US" dirty="0" smtClean="0"/>
              <a:t>Adhesive </a:t>
            </a:r>
            <a:r>
              <a:rPr lang="en-US" dirty="0" smtClean="0"/>
              <a:t>is coated on a polymeric backing </a:t>
            </a:r>
          </a:p>
          <a:p>
            <a:r>
              <a:rPr lang="en-US" dirty="0" smtClean="0"/>
              <a:t>Pulping and screening</a:t>
            </a:r>
          </a:p>
          <a:p>
            <a:pPr lvl="1"/>
            <a:r>
              <a:rPr lang="en-US" dirty="0" smtClean="0"/>
              <a:t>The plastic backing remains intact during pulping </a:t>
            </a:r>
            <a:endParaRPr lang="en-US" dirty="0" smtClean="0"/>
          </a:p>
          <a:p>
            <a:pPr lvl="1"/>
            <a:r>
              <a:rPr lang="en-US" dirty="0" smtClean="0"/>
              <a:t>Removed </a:t>
            </a:r>
            <a:r>
              <a:rPr lang="en-US" dirty="0" smtClean="0"/>
              <a:t>by screens </a:t>
            </a:r>
          </a:p>
          <a:p>
            <a:r>
              <a:rPr lang="en-US" dirty="0" smtClean="0"/>
              <a:t>Potential problem</a:t>
            </a:r>
            <a:endParaRPr lang="en-US" dirty="0" smtClean="0"/>
          </a:p>
          <a:p>
            <a:pPr lvl="1"/>
            <a:r>
              <a:rPr lang="en-US" dirty="0" smtClean="0"/>
              <a:t>If the adhesive is separated from the backing during pulping, the adhesive can contaminate the pulp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Reformulate the adhesive</a:t>
            </a:r>
          </a:p>
          <a:p>
            <a:pPr lvl="1"/>
            <a:r>
              <a:rPr lang="en-US" dirty="0" smtClean="0"/>
              <a:t>Develop a primer that keeps the adhesive attached to the backing in water</a:t>
            </a:r>
          </a:p>
        </p:txBody>
      </p:sp>
      <p:pic>
        <p:nvPicPr>
          <p:cNvPr id="1028" name="Picture 4" descr="http://res.cloudinary.com/ontimesupplies/image/upload/t_org/oppic_120136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858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72" y="25758"/>
            <a:ext cx="2700270" cy="23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bottle and thermoform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Adhesives come from the labels on PET bottle or thermoform</a:t>
            </a:r>
          </a:p>
          <a:p>
            <a:r>
              <a:rPr lang="en-US" dirty="0" smtClean="0"/>
              <a:t>Labels must be removed from the PET material during recycling</a:t>
            </a:r>
          </a:p>
          <a:p>
            <a:r>
              <a:rPr lang="en-US" dirty="0" smtClean="0"/>
              <a:t>Contamination caused by </a:t>
            </a:r>
            <a:r>
              <a:rPr lang="en-US" dirty="0" smtClean="0"/>
              <a:t>adhesive</a:t>
            </a:r>
            <a:r>
              <a:rPr lang="en-US" dirty="0" smtClean="0"/>
              <a:t>, paper, or </a:t>
            </a:r>
            <a:r>
              <a:rPr lang="en-US" dirty="0" smtClean="0"/>
              <a:t>ink:</a:t>
            </a:r>
            <a:endParaRPr lang="en-US" dirty="0" smtClean="0"/>
          </a:p>
          <a:p>
            <a:r>
              <a:rPr lang="en-US" u="sng" dirty="0"/>
              <a:t>Residuals</a:t>
            </a:r>
            <a:r>
              <a:rPr lang="en-US" dirty="0"/>
              <a:t> – organic material will char when the recycled flake is extruded to make a new product</a:t>
            </a:r>
          </a:p>
          <a:p>
            <a:r>
              <a:rPr lang="en-US" u="sng" dirty="0"/>
              <a:t>Residuals</a:t>
            </a:r>
            <a:r>
              <a:rPr lang="en-US" dirty="0"/>
              <a:t> can contaminate the recycling equipment</a:t>
            </a:r>
            <a:endParaRPr lang="en-US" u="sng" dirty="0"/>
          </a:p>
          <a:p>
            <a:r>
              <a:rPr lang="en-US" u="sng" dirty="0"/>
              <a:t>Black specs </a:t>
            </a:r>
            <a:r>
              <a:rPr lang="en-US" dirty="0"/>
              <a:t>from ink will carry over into new product</a:t>
            </a:r>
          </a:p>
          <a:p>
            <a:r>
              <a:rPr lang="en-US" u="sng" dirty="0"/>
              <a:t>Fluorescence</a:t>
            </a:r>
            <a:r>
              <a:rPr lang="en-US" dirty="0"/>
              <a:t> from residual components is unwanted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8" descr="http://ts2.mm.bing.net/th?id=H.5012558751598153&amp;w=122&amp;h=14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488" y="49899"/>
            <a:ext cx="1623359" cy="19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5039200"/>
          </a:xfrm>
        </p:spPr>
        <p:txBody>
          <a:bodyPr>
            <a:normAutofit/>
          </a:bodyPr>
          <a:lstStyle/>
          <a:p>
            <a:r>
              <a:rPr lang="en-US" dirty="0" smtClean="0"/>
              <a:t>Recycling rates in the US</a:t>
            </a:r>
          </a:p>
          <a:p>
            <a:r>
              <a:rPr lang="en-US" dirty="0" smtClean="0"/>
              <a:t>Paper recycling </a:t>
            </a:r>
          </a:p>
          <a:p>
            <a:pPr lvl="1"/>
            <a:r>
              <a:rPr lang="en-US" dirty="0" smtClean="0"/>
              <a:t>Impact of adhesives </a:t>
            </a:r>
          </a:p>
          <a:p>
            <a:pPr lvl="1"/>
            <a:r>
              <a:rPr lang="en-US" dirty="0" smtClean="0"/>
              <a:t>Test methods</a:t>
            </a:r>
          </a:p>
          <a:p>
            <a:pPr lvl="1"/>
            <a:r>
              <a:rPr lang="en-US" dirty="0" smtClean="0"/>
              <a:t>PSA products: labels, tape, and notes</a:t>
            </a:r>
          </a:p>
          <a:p>
            <a:r>
              <a:rPr lang="en-US" dirty="0" smtClean="0"/>
              <a:t>PET bottle and thermoform recycling</a:t>
            </a:r>
          </a:p>
          <a:p>
            <a:pPr lvl="1"/>
            <a:r>
              <a:rPr lang="en-US" dirty="0"/>
              <a:t>Impact of </a:t>
            </a:r>
            <a:r>
              <a:rPr lang="en-US" dirty="0" smtClean="0"/>
              <a:t>adhesives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methods</a:t>
            </a:r>
          </a:p>
          <a:p>
            <a:pPr lvl="1"/>
            <a:r>
              <a:rPr lang="en-US" dirty="0" smtClean="0"/>
              <a:t>PSA labels</a:t>
            </a:r>
          </a:p>
          <a:p>
            <a:r>
              <a:rPr lang="en-US" dirty="0" smtClean="0"/>
              <a:t>Business considerations</a:t>
            </a:r>
          </a:p>
          <a:p>
            <a:r>
              <a:rPr lang="en-US" dirty="0" smtClean="0"/>
              <a:t>Solving the problem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42" y="130080"/>
            <a:ext cx="2409158" cy="24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Protocol for PET Thermoforms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29" y="1424757"/>
            <a:ext cx="8858787" cy="5220742"/>
          </a:xfrm>
        </p:spPr>
        <p:txBody>
          <a:bodyPr>
            <a:normAutofit/>
          </a:bodyPr>
          <a:lstStyle/>
          <a:p>
            <a:r>
              <a:rPr lang="en-US" dirty="0"/>
              <a:t>Sample preparation</a:t>
            </a:r>
          </a:p>
          <a:p>
            <a:pPr lvl="1"/>
            <a:r>
              <a:rPr lang="en-US" dirty="0"/>
              <a:t>Mix PET flake with </a:t>
            </a:r>
            <a:r>
              <a:rPr lang="en-US" dirty="0" smtClean="0"/>
              <a:t>water, 0.3% surfactant, and 1% NaOH</a:t>
            </a:r>
            <a:endParaRPr lang="en-US" dirty="0"/>
          </a:p>
          <a:p>
            <a:pPr lvl="1"/>
            <a:r>
              <a:rPr lang="en-US" dirty="0"/>
              <a:t>Heat to 88°C for 15 minutes with agitation</a:t>
            </a:r>
          </a:p>
          <a:p>
            <a:pPr lvl="1"/>
            <a:r>
              <a:rPr lang="en-US" dirty="0"/>
              <a:t>Remove floatables and sinking </a:t>
            </a:r>
            <a:r>
              <a:rPr lang="en-US" dirty="0" smtClean="0"/>
              <a:t>solids</a:t>
            </a:r>
          </a:p>
          <a:p>
            <a:pPr lvl="1"/>
            <a:r>
              <a:rPr lang="en-US" dirty="0" smtClean="0"/>
              <a:t>Rinse </a:t>
            </a:r>
            <a:r>
              <a:rPr lang="en-US" dirty="0"/>
              <a:t>with water</a:t>
            </a:r>
          </a:p>
          <a:p>
            <a:r>
              <a:rPr lang="en-US" dirty="0" smtClean="0"/>
              <a:t>Testing</a:t>
            </a:r>
            <a:endParaRPr lang="en-US" dirty="0"/>
          </a:p>
          <a:p>
            <a:pPr lvl="1"/>
            <a:r>
              <a:rPr lang="en-US" dirty="0"/>
              <a:t>Color of dry flake</a:t>
            </a:r>
          </a:p>
          <a:p>
            <a:pPr lvl="1"/>
            <a:r>
              <a:rPr lang="en-US" dirty="0"/>
              <a:t>Fluorescence of dry flake</a:t>
            </a:r>
          </a:p>
          <a:p>
            <a:pPr lvl="1"/>
            <a:r>
              <a:rPr lang="en-US" dirty="0"/>
              <a:t>Black specs over 10 mils </a:t>
            </a:r>
            <a:r>
              <a:rPr lang="en-US" dirty="0" smtClean="0"/>
              <a:t>(0.1”) diameter</a:t>
            </a:r>
            <a:endParaRPr lang="en-US" dirty="0" smtClean="0"/>
          </a:p>
          <a:p>
            <a:pPr marL="171450" lvl="1">
              <a:spcBef>
                <a:spcPts val="750"/>
              </a:spcBef>
            </a:pPr>
            <a:r>
              <a:rPr lang="en-US" sz="2800" dirty="0"/>
              <a:t>Reference: </a:t>
            </a:r>
            <a:r>
              <a:rPr lang="en-US" sz="2800" dirty="0" smtClean="0"/>
              <a:t>Association </a:t>
            </a:r>
            <a:r>
              <a:rPr lang="en-US" sz="2800" dirty="0"/>
              <a:t>of Postconsumer Plastic </a:t>
            </a:r>
            <a:r>
              <a:rPr lang="en-US" sz="2800" dirty="0" smtClean="0"/>
              <a:t>Recyclers</a:t>
            </a:r>
            <a:endParaRPr lang="en-US" sz="2800" dirty="0"/>
          </a:p>
          <a:p>
            <a:pPr lvl="1"/>
            <a:r>
              <a:rPr lang="en-US" dirty="0" smtClean="0"/>
              <a:t>Protocol for Evaluating PET Thermoform Labels  and Adhesives for Compatibility with PET Recycling</a:t>
            </a:r>
          </a:p>
        </p:txBody>
      </p:sp>
      <p:pic>
        <p:nvPicPr>
          <p:cNvPr id="6" name="Picture 10" descr="http://ts3.mm.bing.net/th?id=H.4577238121383618&amp;w=253&amp;h=130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26" y="152390"/>
            <a:ext cx="2476220" cy="12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9145"/>
            <a:ext cx="10515600" cy="4657062"/>
          </a:xfrm>
        </p:spPr>
        <p:txBody>
          <a:bodyPr>
            <a:normAutofit/>
          </a:bodyPr>
          <a:lstStyle/>
          <a:p>
            <a:r>
              <a:rPr lang="en-US" dirty="0" smtClean="0"/>
              <a:t>Contamination of flake is caused by adhesives, backing, and inks</a:t>
            </a:r>
          </a:p>
          <a:p>
            <a:r>
              <a:rPr lang="en-US" dirty="0" smtClean="0"/>
              <a:t>Best label properties</a:t>
            </a:r>
          </a:p>
          <a:p>
            <a:pPr lvl="1"/>
            <a:r>
              <a:rPr lang="en-US" dirty="0" smtClean="0"/>
              <a:t>Label completely removed from the PET surface under the test conditions</a:t>
            </a:r>
          </a:p>
          <a:p>
            <a:pPr lvl="1"/>
            <a:r>
              <a:rPr lang="en-US" dirty="0" smtClean="0"/>
              <a:t>Filmic backings appear to leave fewer contaminants than paper backings</a:t>
            </a:r>
          </a:p>
          <a:p>
            <a:r>
              <a:rPr lang="en-US" dirty="0" smtClean="0"/>
              <a:t>More work needs to be done to identify the best label properties</a:t>
            </a:r>
          </a:p>
          <a:p>
            <a:r>
              <a:rPr lang="en-US" dirty="0" smtClean="0"/>
              <a:t>Active collaboration between:</a:t>
            </a:r>
          </a:p>
          <a:p>
            <a:pPr lvl="1"/>
            <a:r>
              <a:rPr lang="en-US" dirty="0"/>
              <a:t>Adhesive suppliers</a:t>
            </a:r>
          </a:p>
          <a:p>
            <a:pPr lvl="1"/>
            <a:r>
              <a:rPr lang="en-US" dirty="0" smtClean="0"/>
              <a:t>TLMI </a:t>
            </a:r>
            <a:r>
              <a:rPr lang="en-US" dirty="0" smtClean="0"/>
              <a:t>– Tag  and Label Manufacturers Institute</a:t>
            </a:r>
          </a:p>
          <a:p>
            <a:pPr lvl="1"/>
            <a:r>
              <a:rPr lang="en-US" dirty="0"/>
              <a:t>APR – Association of Postconsumer Plastic Recyclers</a:t>
            </a:r>
          </a:p>
          <a:p>
            <a:pPr lvl="1"/>
            <a:r>
              <a:rPr lang="en-US" dirty="0"/>
              <a:t>NAPCOR – </a:t>
            </a:r>
            <a:r>
              <a:rPr lang="en-US" dirty="0" smtClean="0"/>
              <a:t>National </a:t>
            </a:r>
            <a:r>
              <a:rPr lang="en-US" dirty="0"/>
              <a:t>Association for PET Container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Traditional adhesive life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245550"/>
              </p:ext>
            </p:extLst>
          </p:nvPr>
        </p:nvGraphicFramePr>
        <p:xfrm>
          <a:off x="838200" y="1146220"/>
          <a:ext cx="10515600" cy="534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5988" y="3195306"/>
            <a:ext cx="3400023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Old Paradigm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95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33" y="946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New paradigm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259327"/>
              </p:ext>
            </p:extLst>
          </p:nvPr>
        </p:nvGraphicFramePr>
        <p:xfrm>
          <a:off x="838200" y="1094704"/>
          <a:ext cx="10515600" cy="528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rot="8622868">
            <a:off x="5492949" y="4015252"/>
            <a:ext cx="1806444" cy="854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1549" y="3082226"/>
            <a:ext cx="194471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Feedback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13587" y="4285290"/>
            <a:ext cx="282047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Adhesive removal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5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Triple </a:t>
            </a:r>
            <a:r>
              <a:rPr lang="en-US" dirty="0" smtClean="0"/>
              <a:t>bottom line</a:t>
            </a:r>
            <a:endParaRPr lang="en-US" dirty="0"/>
          </a:p>
          <a:p>
            <a:pPr lvl="1"/>
            <a:r>
              <a:rPr lang="en-US" dirty="0"/>
              <a:t>Profit, stakeholders, and environment</a:t>
            </a:r>
          </a:p>
          <a:p>
            <a:r>
              <a:rPr lang="en-US" dirty="0"/>
              <a:t>Make product claims with the test protocols</a:t>
            </a:r>
          </a:p>
          <a:p>
            <a:pPr lvl="1"/>
            <a:r>
              <a:rPr lang="en-US" u="sng" dirty="0"/>
              <a:t>My product does not interfere with recycling</a:t>
            </a:r>
          </a:p>
          <a:p>
            <a:r>
              <a:rPr lang="en-US" dirty="0" smtClean="0"/>
              <a:t>Avoid </a:t>
            </a:r>
            <a:r>
              <a:rPr lang="en-US" dirty="0"/>
              <a:t>loss of </a:t>
            </a:r>
            <a:r>
              <a:rPr lang="en-US" dirty="0" smtClean="0"/>
              <a:t>business </a:t>
            </a:r>
            <a:endParaRPr lang="en-US" dirty="0"/>
          </a:p>
          <a:p>
            <a:r>
              <a:rPr lang="en-US" dirty="0" smtClean="0"/>
              <a:t>Participate </a:t>
            </a:r>
            <a:r>
              <a:rPr lang="en-US" dirty="0"/>
              <a:t>in joint development projects</a:t>
            </a:r>
          </a:p>
          <a:p>
            <a:pPr lvl="1"/>
            <a:r>
              <a:rPr lang="en-US" dirty="0"/>
              <a:t>Share the costs of technology development</a:t>
            </a:r>
          </a:p>
          <a:p>
            <a:pPr lvl="1"/>
            <a:r>
              <a:rPr lang="en-US" dirty="0" smtClean="0"/>
              <a:t>Keep up with inevitable technology advancement</a:t>
            </a:r>
          </a:p>
          <a:p>
            <a:r>
              <a:rPr lang="en-US" i="1" dirty="0" smtClean="0"/>
              <a:t>Counterbalance</a:t>
            </a:r>
            <a:r>
              <a:rPr lang="en-US" i="1" dirty="0" smtClean="0"/>
              <a:t>: cost of research and development</a:t>
            </a:r>
            <a:endParaRPr lang="en-US" i="1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93" y="103031"/>
            <a:ext cx="1960808" cy="26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Model for recyclability research projects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Lead organization to organize or sponsor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Participation by adhesive, product, and recycling industries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program with shared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Confidentiality </a:t>
            </a:r>
            <a:r>
              <a:rPr lang="en-US"/>
              <a:t>of </a:t>
            </a:r>
            <a:r>
              <a:rPr lang="en-US" smtClean="0"/>
              <a:t>adhesive </a:t>
            </a:r>
            <a:r>
              <a:rPr lang="en-US" dirty="0" smtClean="0"/>
              <a:t>compositions</a:t>
            </a:r>
            <a:endParaRPr lang="en-US" dirty="0"/>
          </a:p>
          <a:p>
            <a:pPr lvl="1"/>
            <a:r>
              <a:rPr lang="en-US" dirty="0"/>
              <a:t>Adhesives identified by </a:t>
            </a:r>
            <a:r>
              <a:rPr lang="en-US" dirty="0" smtClean="0"/>
              <a:t>type only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Equitable </a:t>
            </a:r>
            <a:r>
              <a:rPr lang="en-US" dirty="0"/>
              <a:t>distribution of </a:t>
            </a:r>
            <a:r>
              <a:rPr lang="en-US" dirty="0" smtClean="0"/>
              <a:t>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method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Adoption by the industry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59" y="13647"/>
            <a:ext cx="1996225" cy="1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40" y="37525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Adherent Laboratories, Inc. </a:t>
            </a:r>
            <a:br>
              <a:rPr lang="en-US" dirty="0" smtClean="0"/>
            </a:br>
            <a:r>
              <a:rPr lang="en-US" dirty="0" smtClean="0"/>
              <a:t>St. Paul, 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Adhesive, sealant, and coating specialist company</a:t>
            </a:r>
          </a:p>
          <a:p>
            <a:r>
              <a:rPr lang="en-US" dirty="0" smtClean="0"/>
              <a:t>Laboratory services</a:t>
            </a:r>
          </a:p>
          <a:p>
            <a:pPr lvl="1"/>
            <a:r>
              <a:rPr lang="en-US" dirty="0" smtClean="0"/>
              <a:t>Adhesive and raw material development</a:t>
            </a:r>
          </a:p>
          <a:p>
            <a:pPr lvl="1"/>
            <a:r>
              <a:rPr lang="en-US" dirty="0" smtClean="0"/>
              <a:t>Laboratory coating and adhesive evaluation</a:t>
            </a:r>
          </a:p>
          <a:p>
            <a:pPr lvl="1"/>
            <a:r>
              <a:rPr lang="en-US" dirty="0" smtClean="0"/>
              <a:t>Core competency in hot melt adhesives</a:t>
            </a:r>
          </a:p>
          <a:p>
            <a:r>
              <a:rPr lang="en-US" dirty="0" smtClean="0"/>
              <a:t>Consulting services</a:t>
            </a:r>
          </a:p>
          <a:p>
            <a:pPr lvl="1"/>
            <a:r>
              <a:rPr lang="en-US" dirty="0" smtClean="0"/>
              <a:t>Adhesive specifications</a:t>
            </a:r>
          </a:p>
          <a:p>
            <a:pPr lvl="1"/>
            <a:r>
              <a:rPr lang="en-US" dirty="0" smtClean="0"/>
              <a:t>Market and technology assessment</a:t>
            </a:r>
          </a:p>
          <a:p>
            <a:pPr lvl="1"/>
            <a:r>
              <a:rPr lang="en-US" dirty="0" smtClean="0"/>
              <a:t>Product design and failure analysis</a:t>
            </a:r>
          </a:p>
          <a:p>
            <a:r>
              <a:rPr lang="en-US" dirty="0" smtClean="0"/>
              <a:t>Web site:  www. adherentlabs.com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2650" y="6054131"/>
            <a:ext cx="674209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Changing the way you look at adhesives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27" y="71480"/>
            <a:ext cx="3728809" cy="12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83" y="389815"/>
            <a:ext cx="7886700" cy="994172"/>
          </a:xfrm>
        </p:spPr>
        <p:txBody>
          <a:bodyPr/>
          <a:lstStyle/>
          <a:p>
            <a:r>
              <a:rPr lang="en-US" dirty="0" smtClean="0"/>
              <a:t>Recycling rates in the US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035148" y="1383987"/>
            <a:ext cx="1467306" cy="2248774"/>
            <a:chOff x="865714" y="1364712"/>
            <a:chExt cx="1419593" cy="2636388"/>
          </a:xfrm>
        </p:grpSpPr>
        <p:pic>
          <p:nvPicPr>
            <p:cNvPr id="1026" name="Picture 2" descr="http://ts2.mm.bing.net/th?id=H.4735563471717573&amp;w=148&amp;h=185&amp;c=7&amp;rs=1&amp;pid=1.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07" y="1364712"/>
              <a:ext cx="1409700" cy="176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65714" y="3171198"/>
              <a:ext cx="1094704" cy="829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65.1%</a:t>
              </a:r>
            </a:p>
            <a:p>
              <a:pPr algn="ctr"/>
              <a:r>
                <a:rPr lang="en-US" sz="2000" dirty="0"/>
                <a:t>AF&amp;PA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632708" y="4071599"/>
            <a:ext cx="2282411" cy="1934226"/>
            <a:chOff x="7773731" y="1334705"/>
            <a:chExt cx="3043215" cy="2578969"/>
          </a:xfrm>
        </p:grpSpPr>
        <p:pic>
          <p:nvPicPr>
            <p:cNvPr id="1034" name="Picture 10" descr="http://ts3.mm.bing.net/th?id=H.4577238121383618&amp;w=253&amp;h=130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858" y="1334705"/>
              <a:ext cx="2409825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773731" y="2559456"/>
              <a:ext cx="3043215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47.8 MM </a:t>
              </a:r>
              <a:r>
                <a:rPr lang="en-US" sz="2000" dirty="0" err="1"/>
                <a:t>lb</a:t>
              </a:r>
              <a:endParaRPr lang="en-US" dirty="0"/>
            </a:p>
            <a:p>
              <a:pPr algn="ctr"/>
              <a:r>
                <a:rPr lang="en-US" sz="2000" dirty="0"/>
                <a:t>NAPCOR</a:t>
              </a:r>
            </a:p>
            <a:p>
              <a:pPr algn="ctr"/>
              <a:r>
                <a:rPr lang="en-US" sz="2000" dirty="0"/>
                <a:t>Rate not available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6826" y="4019007"/>
            <a:ext cx="1360851" cy="2423752"/>
            <a:chOff x="5860847" y="1288041"/>
            <a:chExt cx="1740906" cy="3150506"/>
          </a:xfrm>
        </p:grpSpPr>
        <p:pic>
          <p:nvPicPr>
            <p:cNvPr id="1032" name="Picture 8" descr="http://ts2.mm.bing.net/th?id=H.5012558751598153&amp;w=122&amp;h=147&amp;c=7&amp;rs=1&amp;pid=1.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847" y="1288041"/>
              <a:ext cx="1740906" cy="2097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150412" y="3494699"/>
              <a:ext cx="1094704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31%</a:t>
              </a:r>
            </a:p>
            <a:p>
              <a:pPr algn="ctr"/>
              <a:r>
                <a:rPr lang="en-US" sz="2000" dirty="0"/>
                <a:t>APR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1357" y="1617013"/>
            <a:ext cx="1671638" cy="1987268"/>
            <a:chOff x="3004233" y="1407575"/>
            <a:chExt cx="2228850" cy="2649691"/>
          </a:xfrm>
        </p:grpSpPr>
        <p:pic>
          <p:nvPicPr>
            <p:cNvPr id="1030" name="Picture 6" descr="http://ts4.explicit.bing.net/th?id=H.4624809159887199&amp;w=234&amp;h=176&amp;c=7&amp;rs=1&amp;qlt=80&amp;pid=1.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233" y="1407575"/>
              <a:ext cx="222885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508064" y="3113418"/>
              <a:ext cx="1094704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91%</a:t>
              </a:r>
            </a:p>
            <a:p>
              <a:pPr algn="ctr"/>
              <a:r>
                <a:rPr lang="en-US" sz="2000" dirty="0"/>
                <a:t>CPA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53484" y="1383986"/>
            <a:ext cx="2384225" cy="2420819"/>
            <a:chOff x="3004233" y="4032369"/>
            <a:chExt cx="2552700" cy="2837123"/>
          </a:xfrm>
        </p:grpSpPr>
        <p:pic>
          <p:nvPicPr>
            <p:cNvPr id="1036" name="Picture 12" descr="http://ts1.mm.bing.net/th?id=H.4682177033076896&amp;w=268&amp;h=185&amp;c=7&amp;rs=1&amp;pid=1.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233" y="4032369"/>
              <a:ext cx="2552700" cy="176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517897" y="5925644"/>
              <a:ext cx="1584703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67%</a:t>
              </a:r>
            </a:p>
            <a:p>
              <a:pPr algn="ctr"/>
              <a:r>
                <a:rPr lang="en-US" sz="2000" dirty="0"/>
                <a:t>Al Assoc.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01677" y="4019007"/>
            <a:ext cx="1896052" cy="2423752"/>
            <a:chOff x="5807846" y="4099124"/>
            <a:chExt cx="2371949" cy="2848639"/>
          </a:xfrm>
        </p:grpSpPr>
        <p:pic>
          <p:nvPicPr>
            <p:cNvPr id="1038" name="Picture 14" descr="http://ts1.mm.bing.net/th?id=H.4536130969469149&amp;pid=1.9&amp;m=&amp;w=300&amp;h=300&amp;p=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846" y="4099124"/>
              <a:ext cx="2371949" cy="200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491189" y="6003915"/>
              <a:ext cx="1094704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38%</a:t>
              </a:r>
            </a:p>
            <a:p>
              <a:pPr algn="ctr"/>
              <a:r>
                <a:rPr lang="en-US" sz="2000" dirty="0"/>
                <a:t>EPA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77031" y="1681357"/>
            <a:ext cx="1762727" cy="1947986"/>
            <a:chOff x="8519466" y="4141029"/>
            <a:chExt cx="2350303" cy="2597315"/>
          </a:xfrm>
        </p:grpSpPr>
        <p:pic>
          <p:nvPicPr>
            <p:cNvPr id="1040" name="Picture 16" descr="http://ts2.mm.bing.net/th?id=H.4595152401532161&amp;w=262&amp;h=172&amp;c=7&amp;rs=1&amp;pid=1.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466" y="4141029"/>
              <a:ext cx="2350303" cy="15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719638" y="5794496"/>
              <a:ext cx="1846987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95%</a:t>
              </a:r>
            </a:p>
            <a:p>
              <a:pPr algn="ctr"/>
              <a:r>
                <a:rPr lang="en-US" sz="2000" dirty="0"/>
                <a:t>Autobytel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79764" y="3959438"/>
            <a:ext cx="1909510" cy="2346841"/>
            <a:chOff x="410504" y="4058662"/>
            <a:chExt cx="2000250" cy="2603015"/>
          </a:xfrm>
        </p:grpSpPr>
        <p:pic>
          <p:nvPicPr>
            <p:cNvPr id="3" name="Picture 2" descr="http://ts1.mm.bing.net/th?id=H.4682859921016448&amp;w=210&amp;h=174&amp;c=7&amp;rs=1&amp;pid=1.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04" y="4058662"/>
              <a:ext cx="2000250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38200" y="5717830"/>
              <a:ext cx="1094704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27.8%</a:t>
              </a:r>
            </a:p>
            <a:p>
              <a:pPr algn="ctr"/>
              <a:r>
                <a:rPr lang="en-US" sz="2000" dirty="0"/>
                <a:t>CRI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8446741" y="1288644"/>
            <a:ext cx="2547116" cy="2648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/>
          <p:nvPr/>
        </p:nvSpPr>
        <p:spPr>
          <a:xfrm>
            <a:off x="3257702" y="3813541"/>
            <a:ext cx="2593849" cy="2547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22193" y="3733325"/>
            <a:ext cx="2656148" cy="2627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50706" y="1288643"/>
            <a:ext cx="2491830" cy="2516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983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– recycling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 Assoc. – Aluminum  Association</a:t>
            </a:r>
          </a:p>
          <a:p>
            <a:r>
              <a:rPr lang="en-US" dirty="0" smtClean="0"/>
              <a:t>Autobytel </a:t>
            </a:r>
            <a:r>
              <a:rPr lang="en-US" dirty="0"/>
              <a:t>– Automobile web site</a:t>
            </a:r>
          </a:p>
          <a:p>
            <a:r>
              <a:rPr lang="en-US" dirty="0" smtClean="0"/>
              <a:t>AF&amp;PA – American Forest and Paper Association</a:t>
            </a:r>
          </a:p>
          <a:p>
            <a:r>
              <a:rPr lang="en-US" dirty="0"/>
              <a:t>APR – Association of Postconsumer Plastic Recyclers</a:t>
            </a:r>
          </a:p>
          <a:p>
            <a:r>
              <a:rPr lang="en-US" dirty="0" smtClean="0"/>
              <a:t>CPA – Corrugated  Packaging Alliance</a:t>
            </a:r>
          </a:p>
          <a:p>
            <a:r>
              <a:rPr lang="en-US" dirty="0"/>
              <a:t>CRI – Container Recycling Institute</a:t>
            </a:r>
          </a:p>
          <a:p>
            <a:r>
              <a:rPr lang="en-US" dirty="0"/>
              <a:t>EPA – US Environmental Protection Agency</a:t>
            </a:r>
          </a:p>
          <a:p>
            <a:r>
              <a:rPr lang="en-US" dirty="0" smtClean="0"/>
              <a:t>NAPCOR – National  </a:t>
            </a:r>
            <a:r>
              <a:rPr lang="en-US" dirty="0"/>
              <a:t>Association for PET Container </a:t>
            </a:r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Adhesive products impacting recycling</a:t>
            </a:r>
            <a:endParaRPr lang="en-US" dirty="0"/>
          </a:p>
        </p:txBody>
      </p:sp>
      <p:pic>
        <p:nvPicPr>
          <p:cNvPr id="4" name="Picture 2" descr="http://ts1.mm.bing.net/th?id=H.5017154384299129&amp;pid=1.9&amp;m=&amp;w=300&amp;h=30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1" y="1632102"/>
            <a:ext cx="1891424" cy="21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512" y="3784599"/>
            <a:ext cx="128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Sticky Stamps</a:t>
            </a:r>
          </a:p>
        </p:txBody>
      </p:sp>
      <p:pic>
        <p:nvPicPr>
          <p:cNvPr id="2050" name="Picture 2" descr="http://ts2.mm.bing.net/th?id=H.4557159148880213&amp;w=160&amp;h=18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11" y="1553182"/>
            <a:ext cx="1904069" cy="223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32072" y="3658150"/>
            <a:ext cx="128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9296" y="3745173"/>
            <a:ext cx="203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Repositionable Notes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0322" y="3797186"/>
            <a:ext cx="1396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Paper Labels</a:t>
            </a:r>
          </a:p>
        </p:txBody>
      </p:sp>
      <p:pic>
        <p:nvPicPr>
          <p:cNvPr id="2052" name="Picture 4" descr="http://ts4.mm.bing.net/th?id=H.4842881784153951&amp;w=163&amp;h=171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11" y="1627271"/>
            <a:ext cx="1935867" cy="20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4.mm.bing.net/th?id=H.4867822668022323&amp;w=243&amp;h=171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02" y="1553182"/>
            <a:ext cx="2599814" cy="18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3.mm.bing.net/th?id=H.4731972841573638&amp;w=239&amp;h=169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68" y="4810991"/>
            <a:ext cx="2073600" cy="14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1.mm.bing.net/th?id=H.4945153526005912&amp;w=276&amp;h=184&amp;c=7&amp;rs=1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85" y="4607228"/>
            <a:ext cx="2850474" cy="19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94507" y="4607228"/>
            <a:ext cx="1566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Labels for PET food containers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2701" y="4810991"/>
            <a:ext cx="1173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Labels for PET bottles</a:t>
            </a:r>
          </a:p>
        </p:txBody>
      </p:sp>
    </p:spTree>
    <p:extLst>
      <p:ext uri="{BB962C8B-B14F-4D97-AF65-F5344CB8AC3E}">
        <p14:creationId xmlns:p14="http://schemas.microsoft.com/office/powerpoint/2010/main" val="37328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recycling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9891"/>
          </a:xfrm>
        </p:spPr>
        <p:txBody>
          <a:bodyPr>
            <a:normAutofit/>
          </a:bodyPr>
          <a:lstStyle/>
          <a:p>
            <a:r>
              <a:rPr lang="en-US" dirty="0" smtClean="0"/>
              <a:t>Recycling rate for paper is 65% and for corrugated is 91% (2012)</a:t>
            </a:r>
          </a:p>
          <a:p>
            <a:r>
              <a:rPr lang="en-US" dirty="0" smtClean="0"/>
              <a:t>70 MM tons of paper and corrugated are recycled in the US every year</a:t>
            </a:r>
          </a:p>
          <a:p>
            <a:r>
              <a:rPr lang="en-US" dirty="0" smtClean="0"/>
              <a:t>Adhesives are contaminants and must be removed from paper during recycling</a:t>
            </a:r>
          </a:p>
          <a:p>
            <a:pPr lvl="1"/>
            <a:r>
              <a:rPr lang="en-US" dirty="0" smtClean="0"/>
              <a:t>Adhesives are more of a problem with fine paper than corrugated</a:t>
            </a:r>
          </a:p>
          <a:p>
            <a:r>
              <a:rPr lang="en-US" dirty="0" smtClean="0"/>
              <a:t>Adhesive contamination is a huge cost to the recycled paper industry</a:t>
            </a:r>
          </a:p>
          <a:p>
            <a:pPr lvl="1"/>
            <a:r>
              <a:rPr lang="en-US" dirty="0"/>
              <a:t>Recycling mill down time and clean up cost</a:t>
            </a:r>
          </a:p>
          <a:p>
            <a:pPr lvl="1"/>
            <a:r>
              <a:rPr lang="en-US" dirty="0" smtClean="0"/>
              <a:t>Estimated cost was over $500 MM per year in the 1990’s </a:t>
            </a:r>
          </a:p>
          <a:p>
            <a:r>
              <a:rPr lang="en-US" dirty="0" smtClean="0"/>
              <a:t>Recycled paper companies still complaining about adhesives</a:t>
            </a:r>
          </a:p>
          <a:p>
            <a:endParaRPr lang="en-US" dirty="0"/>
          </a:p>
        </p:txBody>
      </p:sp>
      <p:pic>
        <p:nvPicPr>
          <p:cNvPr id="4" name="Picture 3" descr="http://ts4.mm.bing.net/th?id=H.5034132389367947&amp;w=230&amp;h=147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09" y="77318"/>
            <a:ext cx="2735447" cy="17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83722" cy="1325563"/>
          </a:xfrm>
        </p:spPr>
        <p:txBody>
          <a:bodyPr/>
          <a:lstStyle/>
          <a:p>
            <a:r>
              <a:rPr lang="en-US" dirty="0" smtClean="0"/>
              <a:t>Contaminants in recycled paper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14578"/>
          </a:xfrm>
        </p:spPr>
        <p:txBody>
          <a:bodyPr>
            <a:normAutofit/>
          </a:bodyPr>
          <a:lstStyle/>
          <a:p>
            <a:r>
              <a:rPr lang="en-US" dirty="0" smtClean="0"/>
              <a:t>Must </a:t>
            </a:r>
            <a:r>
              <a:rPr lang="en-US" dirty="0"/>
              <a:t>be removed </a:t>
            </a:r>
            <a:r>
              <a:rPr lang="en-US" dirty="0" smtClean="0"/>
              <a:t>during </a:t>
            </a:r>
            <a:r>
              <a:rPr lang="en-US" dirty="0"/>
              <a:t>the recycling process</a:t>
            </a:r>
          </a:p>
          <a:p>
            <a:r>
              <a:rPr lang="en-US" dirty="0"/>
              <a:t>Plastic – CD’s and folders</a:t>
            </a:r>
          </a:p>
          <a:p>
            <a:r>
              <a:rPr lang="en-US" dirty="0"/>
              <a:t>Metals – staples and paper clips</a:t>
            </a:r>
          </a:p>
          <a:p>
            <a:r>
              <a:rPr lang="en-US" dirty="0"/>
              <a:t>Ink and toner powder</a:t>
            </a:r>
          </a:p>
          <a:p>
            <a:r>
              <a:rPr lang="en-US" dirty="0"/>
              <a:t>Color – dyes and pigments</a:t>
            </a:r>
          </a:p>
          <a:p>
            <a:r>
              <a:rPr lang="en-US" dirty="0"/>
              <a:t>Coatings – coated paper</a:t>
            </a:r>
          </a:p>
          <a:p>
            <a:r>
              <a:rPr lang="en-US" dirty="0"/>
              <a:t>Adhesives</a:t>
            </a:r>
          </a:p>
          <a:p>
            <a:endParaRPr lang="en-US" dirty="0"/>
          </a:p>
        </p:txBody>
      </p:sp>
      <p:pic>
        <p:nvPicPr>
          <p:cNvPr id="5" name="Picture 4" descr="http://doitandhow.files.wordpress.com/2011/09/paperc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148550" y="1911446"/>
            <a:ext cx="1813560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58" y="160056"/>
            <a:ext cx="1852303" cy="1935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85" y="5060574"/>
            <a:ext cx="1770584" cy="1392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446" y="3139432"/>
            <a:ext cx="2214348" cy="16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Adhesives and paper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insoluble adhesives</a:t>
            </a:r>
          </a:p>
          <a:p>
            <a:pPr lvl="1"/>
            <a:r>
              <a:rPr lang="en-US" dirty="0" smtClean="0"/>
              <a:t>Adhesives will adhere to the wire of a paper machine</a:t>
            </a:r>
          </a:p>
          <a:p>
            <a:pPr lvl="1"/>
            <a:r>
              <a:rPr lang="en-US" dirty="0" smtClean="0"/>
              <a:t>Causes a repeating hole in the paper</a:t>
            </a:r>
          </a:p>
          <a:p>
            <a:pPr lvl="1"/>
            <a:r>
              <a:rPr lang="en-US" dirty="0" smtClean="0"/>
              <a:t>Expensive clean up required</a:t>
            </a:r>
          </a:p>
          <a:p>
            <a:r>
              <a:rPr lang="en-US" dirty="0" smtClean="0"/>
              <a:t>Water soluble adhesives</a:t>
            </a:r>
          </a:p>
          <a:p>
            <a:pPr lvl="1"/>
            <a:r>
              <a:rPr lang="en-US" dirty="0" smtClean="0"/>
              <a:t>Adhesives </a:t>
            </a:r>
            <a:r>
              <a:rPr lang="en-US" dirty="0"/>
              <a:t>build up in the waste water </a:t>
            </a:r>
            <a:r>
              <a:rPr lang="en-US" dirty="0" smtClean="0"/>
              <a:t>of the recycling mill</a:t>
            </a:r>
          </a:p>
          <a:p>
            <a:pPr lvl="1"/>
            <a:r>
              <a:rPr lang="en-US" dirty="0" smtClean="0"/>
              <a:t>Adhesives can precipitate with a pH or temperature change</a:t>
            </a:r>
          </a:p>
          <a:p>
            <a:pPr lvl="1"/>
            <a:r>
              <a:rPr lang="en-US" dirty="0" smtClean="0"/>
              <a:t>Expensive clean up required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recycling unit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551" y="1554833"/>
            <a:ext cx="8961818" cy="5303167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Pulping</a:t>
            </a:r>
          </a:p>
          <a:p>
            <a:pPr lvl="1"/>
            <a:r>
              <a:rPr lang="en-US" dirty="0" smtClean="0"/>
              <a:t>Water and agitation turns paper into pulp</a:t>
            </a:r>
            <a:endParaRPr lang="en-US" dirty="0"/>
          </a:p>
          <a:p>
            <a:r>
              <a:rPr lang="en-US" u="sng" dirty="0"/>
              <a:t>Screening </a:t>
            </a:r>
            <a:r>
              <a:rPr lang="en-US" u="sng" dirty="0" smtClean="0"/>
              <a:t>with slotted screen</a:t>
            </a:r>
          </a:p>
          <a:p>
            <a:pPr lvl="1"/>
            <a:r>
              <a:rPr lang="en-US" dirty="0" smtClean="0"/>
              <a:t>Removes </a:t>
            </a:r>
            <a:r>
              <a:rPr lang="en-US" dirty="0"/>
              <a:t>large </a:t>
            </a:r>
            <a:r>
              <a:rPr lang="en-US" dirty="0" smtClean="0"/>
              <a:t>contaminants &gt; 100 um diameter</a:t>
            </a:r>
            <a:endParaRPr lang="en-US" dirty="0"/>
          </a:p>
          <a:p>
            <a:r>
              <a:rPr lang="en-US" u="sng" dirty="0" smtClean="0"/>
              <a:t>Flotation – air bubbles and surfactant</a:t>
            </a:r>
          </a:p>
          <a:p>
            <a:pPr lvl="1"/>
            <a:r>
              <a:rPr lang="en-US" dirty="0" smtClean="0"/>
              <a:t>Foam carries small particles to the surface with the foam</a:t>
            </a:r>
          </a:p>
          <a:p>
            <a:r>
              <a:rPr lang="en-US" dirty="0" smtClean="0"/>
              <a:t>Centrifugal cleaning - spinning </a:t>
            </a:r>
            <a:endParaRPr lang="en-US" dirty="0"/>
          </a:p>
          <a:p>
            <a:pPr lvl="1"/>
            <a:r>
              <a:rPr lang="en-US" dirty="0"/>
              <a:t>Removes light </a:t>
            </a:r>
            <a:r>
              <a:rPr lang="en-US" dirty="0" smtClean="0"/>
              <a:t>or heavy </a:t>
            </a:r>
            <a:r>
              <a:rPr lang="en-US" dirty="0"/>
              <a:t>contaminants</a:t>
            </a:r>
          </a:p>
          <a:p>
            <a:r>
              <a:rPr lang="en-US" dirty="0" smtClean="0"/>
              <a:t>Dispersion and washing</a:t>
            </a:r>
          </a:p>
          <a:p>
            <a:pPr lvl="1"/>
            <a:r>
              <a:rPr lang="en-US" dirty="0" smtClean="0"/>
              <a:t>Removes </a:t>
            </a:r>
            <a:r>
              <a:rPr lang="en-US" dirty="0"/>
              <a:t>small contaminants, inks and </a:t>
            </a:r>
            <a:r>
              <a:rPr lang="en-US" dirty="0" smtClean="0"/>
              <a:t>fillers by filtration</a:t>
            </a:r>
            <a:endParaRPr lang="en-US" dirty="0"/>
          </a:p>
          <a:p>
            <a:r>
              <a:rPr lang="en-US" dirty="0" smtClean="0"/>
              <a:t>Bleaching with hydrogen peroxide</a:t>
            </a:r>
          </a:p>
          <a:p>
            <a:pPr lvl="1"/>
            <a:r>
              <a:rPr lang="en-US" dirty="0" smtClean="0"/>
              <a:t>Removes 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18621" r="16506" b="-2256"/>
          <a:stretch/>
        </p:blipFill>
        <p:spPr>
          <a:xfrm>
            <a:off x="9144000" y="71285"/>
            <a:ext cx="2816980" cy="2515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0" y="2497537"/>
            <a:ext cx="281143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Recycled paper pulp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8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4313</TotalTime>
  <Words>1398</Words>
  <Application>Microsoft Office PowerPoint</Application>
  <PresentationFormat>Widescreen</PresentationFormat>
  <Paragraphs>259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Recyclability drives adhesive development</vt:lpstr>
      <vt:lpstr>Contents</vt:lpstr>
      <vt:lpstr>Recycling rates in the US </vt:lpstr>
      <vt:lpstr>Citations – recycling rates</vt:lpstr>
      <vt:lpstr>Adhesive products impacting recycling</vt:lpstr>
      <vt:lpstr>Paper recycling facts</vt:lpstr>
      <vt:lpstr>Contaminants in recycled paper  </vt:lpstr>
      <vt:lpstr>Adhesives and paper recycling</vt:lpstr>
      <vt:lpstr>Paper recycling unit operations</vt:lpstr>
      <vt:lpstr>Pulping, screening, and flotation</vt:lpstr>
      <vt:lpstr>Adhesive removal</vt:lpstr>
      <vt:lpstr>Acrylic pressure sensitive adhesives </vt:lpstr>
      <vt:lpstr>Test protocols for labels (Adhesives on paper products)</vt:lpstr>
      <vt:lpstr>Self Adhesive Stamps</vt:lpstr>
      <vt:lpstr>PSA Paper Labels</vt:lpstr>
      <vt:lpstr>Repositionable notes and labels</vt:lpstr>
      <vt:lpstr>3M experience with repositionable products</vt:lpstr>
      <vt:lpstr>Film Tapes and Labels</vt:lpstr>
      <vt:lpstr>PET bottle and thermoform recycling</vt:lpstr>
      <vt:lpstr>Test Protocol for PET Thermoforms</vt:lpstr>
      <vt:lpstr>Key learning</vt:lpstr>
      <vt:lpstr>Traditional adhesive life cycle</vt:lpstr>
      <vt:lpstr>New paradigm</vt:lpstr>
      <vt:lpstr>Advantages of compliance</vt:lpstr>
      <vt:lpstr>Model for recyclability research projects</vt:lpstr>
      <vt:lpstr>Adherent Laboratories, Inc.  St. Paul, Minnesota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Gustafson</dc:creator>
  <cp:lastModifiedBy>Fred Gustafson</cp:lastModifiedBy>
  <cp:revision>183</cp:revision>
  <dcterms:created xsi:type="dcterms:W3CDTF">2014-01-22T13:46:23Z</dcterms:created>
  <dcterms:modified xsi:type="dcterms:W3CDTF">2014-03-31T14:42:06Z</dcterms:modified>
</cp:coreProperties>
</file>