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xlsx" ContentType="application/vnd.openxmlformats-officedocument.spreadsheetml.sheet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6" r:id="rId14"/>
    <p:sldId id="268" r:id="rId15"/>
    <p:sldId id="277" r:id="rId16"/>
    <p:sldId id="269" r:id="rId17"/>
    <p:sldId id="270" r:id="rId18"/>
    <p:sldId id="271" r:id="rId19"/>
    <p:sldId id="272" r:id="rId20"/>
    <p:sldId id="273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99A"/>
    <a:srgbClr val="F27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1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4226463480958"/>
          <c:y val="0.048752053666315"/>
          <c:w val="0.869955851264027"/>
          <c:h val="0.7532493582956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Initial Avg</c:v>
                </c:pt>
              </c:strCache>
            </c:strRef>
          </c:tx>
          <c:spPr>
            <a:solidFill>
              <a:srgbClr val="FFFF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Sheet1!$A$2:$A$8</c:f>
              <c:strCache>
                <c:ptCount val="6"/>
                <c:pt idx="0">
                  <c:v>&gt;50% mPE/Tack</c:v>
                </c:pt>
                <c:pt idx="1">
                  <c:v>&gt;50% mPE (low MW)/Tack</c:v>
                </c:pt>
                <c:pt idx="2">
                  <c:v>&gt;50% mPE (low MW)/Tack</c:v>
                </c:pt>
                <c:pt idx="3">
                  <c:v>&gt;50% mPE (low MW)/Tack</c:v>
                </c:pt>
                <c:pt idx="4">
                  <c:v>&gt;50% mPP/tack</c:v>
                </c:pt>
                <c:pt idx="5">
                  <c:v>&lt;50% mPE/Tack/oil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6"/>
                <c:pt idx="0" formatCode="0">
                  <c:v>72.33333333333321</c:v>
                </c:pt>
                <c:pt idx="1">
                  <c:v>69.0</c:v>
                </c:pt>
                <c:pt idx="2">
                  <c:v>65.0</c:v>
                </c:pt>
                <c:pt idx="3">
                  <c:v>49.0</c:v>
                </c:pt>
                <c:pt idx="4">
                  <c:v>57.0</c:v>
                </c:pt>
                <c:pt idx="5">
                  <c:v>64.0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Aged 2 wks @ 50 C</c:v>
                </c:pt>
              </c:strCache>
            </c:strRef>
          </c:tx>
          <c:spPr>
            <a:solidFill>
              <a:srgbClr val="0080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Sheet1!$A$2:$A$8</c:f>
              <c:strCache>
                <c:ptCount val="6"/>
                <c:pt idx="0">
                  <c:v>&gt;50% mPE/Tack</c:v>
                </c:pt>
                <c:pt idx="1">
                  <c:v>&gt;50% mPE (low MW)/Tack</c:v>
                </c:pt>
                <c:pt idx="2">
                  <c:v>&gt;50% mPE (low MW)/Tack</c:v>
                </c:pt>
                <c:pt idx="3">
                  <c:v>&gt;50% mPE (low MW)/Tack</c:v>
                </c:pt>
                <c:pt idx="4">
                  <c:v>&gt;50% mPP/tack</c:v>
                </c:pt>
                <c:pt idx="5">
                  <c:v>&lt;50% mPE/Tack/oil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6"/>
                <c:pt idx="0" formatCode="0">
                  <c:v>85.0</c:v>
                </c:pt>
                <c:pt idx="1">
                  <c:v>65.0</c:v>
                </c:pt>
                <c:pt idx="2">
                  <c:v>55.0</c:v>
                </c:pt>
                <c:pt idx="3">
                  <c:v>45.0</c:v>
                </c:pt>
                <c:pt idx="4">
                  <c:v>46.0</c:v>
                </c:pt>
                <c:pt idx="5">
                  <c:v>13.0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Aged 4 h @ 100 F, run @ 100 F</c:v>
                </c:pt>
              </c:strCache>
            </c:strRef>
          </c:tx>
          <c:spPr>
            <a:solidFill>
              <a:srgbClr val="FF00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Sheet1!$A$2:$A$8</c:f>
              <c:strCache>
                <c:ptCount val="6"/>
                <c:pt idx="0">
                  <c:v>&gt;50% mPE/Tack</c:v>
                </c:pt>
                <c:pt idx="1">
                  <c:v>&gt;50% mPE (low MW)/Tack</c:v>
                </c:pt>
                <c:pt idx="2">
                  <c:v>&gt;50% mPE (low MW)/Tack</c:v>
                </c:pt>
                <c:pt idx="3">
                  <c:v>&gt;50% mPE (low MW)/Tack</c:v>
                </c:pt>
                <c:pt idx="4">
                  <c:v>&gt;50% mPP/tack</c:v>
                </c:pt>
                <c:pt idx="5">
                  <c:v>&lt;50% mPE/Tack/oil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6"/>
                <c:pt idx="0">
                  <c:v>60.0</c:v>
                </c:pt>
                <c:pt idx="1">
                  <c:v>47.0</c:v>
                </c:pt>
                <c:pt idx="2">
                  <c:v>37.0</c:v>
                </c:pt>
                <c:pt idx="3">
                  <c:v>26.0</c:v>
                </c:pt>
                <c:pt idx="4">
                  <c:v>31.0</c:v>
                </c:pt>
                <c:pt idx="5">
                  <c:v>59.0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0808056"/>
        <c:axId val="2110851496"/>
      </c:barChart>
      <c:catAx>
        <c:axId val="2110808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800" dirty="0" smtClean="0"/>
                  <a:t>Formulation Type</a:t>
                </a:r>
                <a:endParaRPr lang="en-US" sz="2800" dirty="0"/>
              </a:p>
            </c:rich>
          </c:tx>
          <c:layout>
            <c:manualLayout>
              <c:xMode val="edge"/>
              <c:yMode val="edge"/>
              <c:x val="0.394657450125712"/>
              <c:y val="0.939301035962741"/>
            </c:manualLayout>
          </c:layout>
          <c:overlay val="0"/>
        </c:title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i="0"/>
            </a:pPr>
            <a:endParaRPr lang="en-US"/>
          </a:p>
        </c:txPr>
        <c:crossAx val="2110851496"/>
        <c:crosses val="autoZero"/>
        <c:auto val="1"/>
        <c:lblAlgn val="ctr"/>
        <c:lblOffset val="100"/>
        <c:noMultiLvlLbl val="0"/>
      </c:catAx>
      <c:valAx>
        <c:axId val="211085149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Grams/22 mm width</a:t>
                </a:r>
                <a:endParaRPr lang="en-US" dirty="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/>
          <a:lstStyle/>
          <a:p>
            <a:pPr>
              <a:defRPr b="1" i="0" u="none">
                <a:solidFill>
                  <a:schemeClr val="tx1"/>
                </a:solidFill>
              </a:defRPr>
            </a:pPr>
            <a:endParaRPr lang="en-US"/>
          </a:p>
        </c:txPr>
        <c:crossAx val="2110808056"/>
        <c:crosses val="autoZero"/>
        <c:crossBetween val="between"/>
      </c:valAx>
      <c:spPr>
        <a:noFill/>
        <a:ln w="19050" cmpd="sng"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800" b="1" i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1" i="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 b="1" i="0"/>
            </a:pPr>
            <a:endParaRPr lang="en-US"/>
          </a:p>
        </c:txPr>
      </c:legendEntry>
      <c:layout>
        <c:manualLayout>
          <c:xMode val="edge"/>
          <c:yMode val="edge"/>
          <c:x val="0.241186439969927"/>
          <c:y val="0.0495650262055826"/>
          <c:w val="0.447528931247283"/>
          <c:h val="0.169745464619442"/>
        </c:manualLayout>
      </c:layout>
      <c:overlay val="0"/>
      <c:txPr>
        <a:bodyPr/>
        <a:lstStyle/>
        <a:p>
          <a:pPr>
            <a:defRPr sz="2400" b="1" i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4226463480958"/>
          <c:y val="0.0611990111692659"/>
          <c:w val="0.869955851264027"/>
          <c:h val="0.790590230804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Initial Avg</c:v>
                </c:pt>
              </c:strCache>
            </c:strRef>
          </c:tx>
          <c:spPr>
            <a:solidFill>
              <a:srgbClr val="FFFF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Sheet1!$A$2:$A$5</c:f>
              <c:strCache>
                <c:ptCount val="3"/>
                <c:pt idx="0">
                  <c:v>&gt;50% mPE/Tack</c:v>
                </c:pt>
                <c:pt idx="1">
                  <c:v>SBC based</c:v>
                </c:pt>
                <c:pt idx="2">
                  <c:v>&lt;50% mPE/Tack/oil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 formatCode="0">
                  <c:v>240.0</c:v>
                </c:pt>
                <c:pt idx="1">
                  <c:v>69.0</c:v>
                </c:pt>
                <c:pt idx="2">
                  <c:v>65.0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Aged 2 wks @ 50 C</c:v>
                </c:pt>
              </c:strCache>
            </c:strRef>
          </c:tx>
          <c:spPr>
            <a:solidFill>
              <a:srgbClr val="0080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Sheet1!$A$2:$A$5</c:f>
              <c:strCache>
                <c:ptCount val="3"/>
                <c:pt idx="0">
                  <c:v>&gt;50% mPE/Tack</c:v>
                </c:pt>
                <c:pt idx="1">
                  <c:v>SBC based</c:v>
                </c:pt>
                <c:pt idx="2">
                  <c:v>&lt;50% mPE/Tack/oil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3"/>
                <c:pt idx="0" formatCode="0">
                  <c:v>232.0</c:v>
                </c:pt>
                <c:pt idx="1">
                  <c:v>65.0</c:v>
                </c:pt>
                <c:pt idx="2">
                  <c:v>55.0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Aged 4 h @ 100 F, run @ 100 F</c:v>
                </c:pt>
              </c:strCache>
            </c:strRef>
          </c:tx>
          <c:spPr>
            <a:solidFill>
              <a:srgbClr val="FF00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Sheet1!$A$2:$A$5</c:f>
              <c:strCache>
                <c:ptCount val="3"/>
                <c:pt idx="0">
                  <c:v>&gt;50% mPE/Tack</c:v>
                </c:pt>
                <c:pt idx="1">
                  <c:v>SBC based</c:v>
                </c:pt>
                <c:pt idx="2">
                  <c:v>&lt;50% mPE/Tack/oil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3"/>
                <c:pt idx="0">
                  <c:v>60.0</c:v>
                </c:pt>
                <c:pt idx="1">
                  <c:v>47.0</c:v>
                </c:pt>
                <c:pt idx="2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570600"/>
        <c:axId val="2114407112"/>
      </c:barChart>
      <c:catAx>
        <c:axId val="2114570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800" dirty="0" smtClean="0"/>
                  <a:t>Formulation Type</a:t>
                </a:r>
                <a:endParaRPr lang="en-US" sz="2800" dirty="0"/>
              </a:p>
            </c:rich>
          </c:tx>
          <c:layout>
            <c:manualLayout>
              <c:xMode val="edge"/>
              <c:yMode val="edge"/>
              <c:x val="0.394657450125712"/>
              <c:y val="0.939301035962741"/>
            </c:manualLayout>
          </c:layout>
          <c:overlay val="0"/>
        </c:title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i="0"/>
            </a:pPr>
            <a:endParaRPr lang="en-US"/>
          </a:p>
        </c:txPr>
        <c:crossAx val="2114407112"/>
        <c:crosses val="autoZero"/>
        <c:auto val="1"/>
        <c:lblAlgn val="ctr"/>
        <c:lblOffset val="100"/>
        <c:noMultiLvlLbl val="0"/>
      </c:catAx>
      <c:valAx>
        <c:axId val="21144071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Grams/22 mm width</a:t>
                </a:r>
                <a:endParaRPr lang="en-US" dirty="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/>
          <a:lstStyle/>
          <a:p>
            <a:pPr>
              <a:defRPr b="1" i="0" u="none">
                <a:solidFill>
                  <a:schemeClr val="tx1"/>
                </a:solidFill>
              </a:defRPr>
            </a:pPr>
            <a:endParaRPr lang="en-US"/>
          </a:p>
        </c:txPr>
        <c:crossAx val="2114570600"/>
        <c:crosses val="autoZero"/>
        <c:crossBetween val="between"/>
      </c:valAx>
      <c:spPr>
        <a:noFill/>
        <a:ln w="19050" cmpd="sng"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800" b="1" i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1" i="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 b="1" i="0"/>
            </a:pPr>
            <a:endParaRPr lang="en-US"/>
          </a:p>
        </c:txPr>
      </c:legendEntry>
      <c:layout>
        <c:manualLayout>
          <c:xMode val="edge"/>
          <c:yMode val="edge"/>
          <c:x val="0.12934420323358"/>
          <c:y val="0.051639519122741"/>
          <c:w val="0.447528931247283"/>
          <c:h val="0.169745464619442"/>
        </c:manualLayout>
      </c:layout>
      <c:overlay val="0"/>
      <c:txPr>
        <a:bodyPr/>
        <a:lstStyle/>
        <a:p>
          <a:pPr>
            <a:defRPr sz="2400" b="1" i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325653737727"/>
          <c:y val="0.0415379516651924"/>
          <c:w val="0.841445513755225"/>
          <c:h val="0.77758792969143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Olefin Based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24.0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0.0</c:v>
                </c:pt>
                <c:pt idx="1">
                  <c:v>0.2</c:v>
                </c:pt>
                <c:pt idx="2">
                  <c:v>1.2</c:v>
                </c:pt>
                <c:pt idx="3">
                  <c:v>3.3</c:v>
                </c:pt>
                <c:pt idx="4">
                  <c:v>3.8</c:v>
                </c:pt>
                <c:pt idx="5">
                  <c:v>3.8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SBC Based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24.0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0.0</c:v>
                </c:pt>
                <c:pt idx="1">
                  <c:v>-13.4</c:v>
                </c:pt>
                <c:pt idx="2">
                  <c:v>-22.8</c:v>
                </c:pt>
                <c:pt idx="3">
                  <c:v>-23.6</c:v>
                </c:pt>
                <c:pt idx="4">
                  <c:v>-25.0</c:v>
                </c:pt>
                <c:pt idx="5">
                  <c:v>-38.3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103560"/>
        <c:axId val="2085136200"/>
      </c:scatterChart>
      <c:valAx>
        <c:axId val="2085103560"/>
        <c:scaling>
          <c:orientation val="minMax"/>
          <c:max val="24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Hours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508299795858851"/>
              <c:y val="0.906393778220869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2000" b="1" i="0" baseline="0"/>
            </a:pPr>
            <a:endParaRPr lang="en-US"/>
          </a:p>
        </c:txPr>
        <c:crossAx val="2085136200"/>
        <c:crossesAt val="-40.0"/>
        <c:crossBetween val="midCat"/>
        <c:majorUnit val="4.0"/>
        <c:minorUnit val="2.0"/>
      </c:valAx>
      <c:valAx>
        <c:axId val="2085136200"/>
        <c:scaling>
          <c:orientation val="minMax"/>
          <c:max val="5.0"/>
          <c:min val="-40.0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% Change in </a:t>
                </a:r>
                <a:r>
                  <a:rPr lang="en-US" dirty="0" err="1" smtClean="0"/>
                  <a:t>Visc</a:t>
                </a:r>
                <a:r>
                  <a:rPr lang="en-US" dirty="0" smtClean="0"/>
                  <a:t> @</a:t>
                </a:r>
                <a:r>
                  <a:rPr lang="en-US" baseline="0" dirty="0" smtClean="0"/>
                  <a:t> 150 C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12962962962963"/>
              <c:y val="0.11930068151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b="1" i="0"/>
            </a:pPr>
            <a:endParaRPr lang="en-US"/>
          </a:p>
        </c:txPr>
        <c:crossAx val="2085103560"/>
        <c:crosses val="autoZero"/>
        <c:crossBetween val="midCat"/>
      </c:valAx>
      <c:spPr>
        <a:ln w="25400"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b="1" i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b="1" i="0"/>
            </a:pPr>
            <a:endParaRPr lang="en-US"/>
          </a:p>
        </c:txPr>
      </c:legendEntry>
      <c:layout>
        <c:manualLayout>
          <c:xMode val="edge"/>
          <c:yMode val="edge"/>
          <c:x val="0.296412340818509"/>
          <c:y val="0.140668928369203"/>
          <c:w val="0.202044449304948"/>
          <c:h val="0.1526193823644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3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4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4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6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9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B97BE-312D-184F-BC97-F8265C4B3FB2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558F8-18AF-AF48-A40C-6BC972E7D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4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of High Polymer Content Adhesives for Non-woven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Presented by</a:t>
            </a:r>
          </a:p>
          <a:p>
            <a:r>
              <a:rPr lang="en-US" sz="3800" dirty="0" smtClean="0">
                <a:solidFill>
                  <a:srgbClr val="008000"/>
                </a:solidFill>
              </a:rPr>
              <a:t>Steve Albrecht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Technical Director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Adherent Laboratories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8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5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Polymer Content Olefin Adhesives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8637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New opportunity to make high polymer content adhesives</a:t>
            </a:r>
          </a:p>
          <a:p>
            <a:pPr lvl="1"/>
            <a:r>
              <a:rPr lang="en-US" dirty="0" err="1" smtClean="0"/>
              <a:t>Crystallinity</a:t>
            </a:r>
            <a:r>
              <a:rPr lang="en-US" dirty="0" smtClean="0"/>
              <a:t> comes from polymer</a:t>
            </a:r>
          </a:p>
          <a:p>
            <a:pPr lvl="1"/>
            <a:r>
              <a:rPr lang="en-US" dirty="0" smtClean="0"/>
              <a:t>Products have high enough cohesive strength at body temp to maintain excellent bond.</a:t>
            </a:r>
          </a:p>
          <a:p>
            <a:r>
              <a:rPr lang="en-US" dirty="0" smtClean="0"/>
              <a:t>Typical formulation</a:t>
            </a:r>
          </a:p>
          <a:p>
            <a:pPr lvl="1"/>
            <a:r>
              <a:rPr lang="en-US" dirty="0"/>
              <a:t>&gt;</a:t>
            </a:r>
            <a:r>
              <a:rPr lang="en-US" dirty="0" smtClean="0"/>
              <a:t>50</a:t>
            </a:r>
            <a:r>
              <a:rPr lang="en-US" dirty="0" smtClean="0"/>
              <a:t>% polymer (</a:t>
            </a:r>
            <a:r>
              <a:rPr lang="en-US" dirty="0" err="1" smtClean="0"/>
              <a:t>mPE</a:t>
            </a:r>
            <a:r>
              <a:rPr lang="en-US" dirty="0" smtClean="0"/>
              <a:t>, </a:t>
            </a:r>
            <a:r>
              <a:rPr lang="en-US" dirty="0" err="1" smtClean="0"/>
              <a:t>mPP</a:t>
            </a:r>
            <a:r>
              <a:rPr lang="en-US" dirty="0" smtClean="0"/>
              <a:t>, EVA, APAO, and blends)</a:t>
            </a:r>
          </a:p>
          <a:p>
            <a:pPr lvl="1"/>
            <a:r>
              <a:rPr lang="en-US" dirty="0" smtClean="0"/>
              <a:t>Compatible </a:t>
            </a:r>
            <a:r>
              <a:rPr lang="en-US" dirty="0" err="1" smtClean="0"/>
              <a:t>tackifier</a:t>
            </a:r>
            <a:r>
              <a:rPr lang="en-US" dirty="0" smtClean="0"/>
              <a:t> – hydrocarbon preferred</a:t>
            </a:r>
          </a:p>
          <a:p>
            <a:pPr lvl="1"/>
            <a:r>
              <a:rPr lang="en-US" dirty="0" smtClean="0"/>
              <a:t>No oil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Binary Blend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Improved cohesive strength over low polymer content, oiled products</a:t>
            </a:r>
          </a:p>
          <a:p>
            <a:r>
              <a:rPr lang="en-US" dirty="0" smtClean="0"/>
              <a:t>Exposure to oil shortages eliminated</a:t>
            </a:r>
          </a:p>
          <a:p>
            <a:r>
              <a:rPr lang="en-US" dirty="0" smtClean="0"/>
              <a:t>Less volatility of product – much reduced odor</a:t>
            </a:r>
          </a:p>
          <a:p>
            <a:r>
              <a:rPr lang="en-US" dirty="0" smtClean="0"/>
              <a:t>Great improvement in thermal stability – consistent application</a:t>
            </a:r>
          </a:p>
          <a:p>
            <a:r>
              <a:rPr lang="en-US" dirty="0" smtClean="0"/>
              <a:t>Can be formed into pellets</a:t>
            </a:r>
          </a:p>
          <a:p>
            <a:pPr lvl="1"/>
            <a:r>
              <a:rPr lang="en-US" dirty="0" smtClean="0"/>
              <a:t>Vast improvement in handling of product</a:t>
            </a:r>
          </a:p>
          <a:p>
            <a:pPr lvl="1"/>
            <a:r>
              <a:rPr lang="en-US" dirty="0" smtClean="0"/>
              <a:t>Reduces packaging costs, waste of product, and disposal costs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Reduced manufacturing costs</a:t>
            </a:r>
          </a:p>
        </p:txBody>
      </p:sp>
    </p:spTree>
    <p:extLst>
      <p:ext uri="{BB962C8B-B14F-4D97-AF65-F5344CB8AC3E}">
        <p14:creationId xmlns:p14="http://schemas.microsoft.com/office/powerpoint/2010/main" val="314452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717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Signature Spray T-Peel Data – 2 </a:t>
            </a:r>
            <a:r>
              <a:rPr lang="en-US" dirty="0" err="1" smtClean="0"/>
              <a:t>gsm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759934"/>
              </p:ext>
            </p:extLst>
          </p:nvPr>
        </p:nvGraphicFramePr>
        <p:xfrm>
          <a:off x="144833" y="533400"/>
          <a:ext cx="8857119" cy="612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708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717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Spiral Spray T-Peel Data – 5 </a:t>
            </a:r>
            <a:r>
              <a:rPr lang="en-US" dirty="0" err="1" smtClean="0"/>
              <a:t>gsm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920770"/>
              </p:ext>
            </p:extLst>
          </p:nvPr>
        </p:nvGraphicFramePr>
        <p:xfrm>
          <a:off x="144833" y="533400"/>
          <a:ext cx="8857119" cy="612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591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57" y="491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Spray pattern picture</a:t>
            </a:r>
            <a:endParaRPr lang="en-US" dirty="0"/>
          </a:p>
        </p:txBody>
      </p:sp>
      <p:pic>
        <p:nvPicPr>
          <p:cNvPr id="4" name="Content Placeholder 3" descr="Final Signature spray patter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r="15646"/>
          <a:stretch>
            <a:fillRect/>
          </a:stretch>
        </p:blipFill>
        <p:spPr>
          <a:xfrm>
            <a:off x="228600" y="1143000"/>
            <a:ext cx="8561554" cy="4708525"/>
          </a:xfrm>
        </p:spPr>
      </p:pic>
      <p:sp>
        <p:nvSpPr>
          <p:cNvPr id="5" name="TextBox 4"/>
          <p:cNvSpPr txBox="1"/>
          <p:nvPr/>
        </p:nvSpPr>
        <p:spPr>
          <a:xfrm>
            <a:off x="609600" y="6031468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&gt;50% polymer/</a:t>
            </a:r>
            <a:r>
              <a:rPr lang="en-US" sz="2400" b="1" dirty="0" err="1" smtClean="0"/>
              <a:t>tackifier</a:t>
            </a:r>
            <a:r>
              <a:rPr lang="en-US" sz="2400" b="1" dirty="0" smtClean="0"/>
              <a:t> blend – no plasticizer – 2 </a:t>
            </a:r>
            <a:r>
              <a:rPr lang="en-US" sz="2400" b="1" dirty="0" err="1" smtClean="0"/>
              <a:t>gsm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1511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Viscosity Stability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051595"/>
              </p:ext>
            </p:extLst>
          </p:nvPr>
        </p:nvGraphicFramePr>
        <p:xfrm>
          <a:off x="457200" y="1066800"/>
          <a:ext cx="8229600" cy="436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2709" y="5431336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Stable viscosity over time </a:t>
            </a:r>
            <a:r>
              <a:rPr lang="en-US" sz="2400" b="1" dirty="0" smtClean="0">
                <a:sym typeface="Wingdings"/>
              </a:rPr>
              <a:t> more consistent application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ym typeface="Wingdings"/>
              </a:rPr>
              <a:t>Allows for more flexibility in application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30500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Considerations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602755"/>
              </p:ext>
            </p:extLst>
          </p:nvPr>
        </p:nvGraphicFramePr>
        <p:xfrm>
          <a:off x="457200" y="1600200"/>
          <a:ext cx="8229600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Adhesive technology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High polymer content Olefins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SBC based products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Mixer technology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For low cost, high output can use extruder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Upright batch mixer</a:t>
                      </a:r>
                      <a:r>
                        <a:rPr lang="en-US" baseline="0" dirty="0" smtClean="0"/>
                        <a:t> is sufficient but slower.  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shear needed – sigma blade or extruder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Handling</a:t>
                      </a:r>
                      <a:r>
                        <a:rPr lang="en-US" baseline="0" dirty="0" smtClean="0"/>
                        <a:t> of raw materials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Easily bulked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Must be bagged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Finishing form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Pellets with no </a:t>
                      </a:r>
                      <a:r>
                        <a:rPr lang="en-US" dirty="0" err="1" smtClean="0"/>
                        <a:t>coex</a:t>
                      </a:r>
                      <a:r>
                        <a:rPr lang="en-US" dirty="0" smtClean="0"/>
                        <a:t> coating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Coex</a:t>
                      </a:r>
                      <a:r>
                        <a:rPr lang="en-US" dirty="0" smtClean="0"/>
                        <a:t> pillows or other encapsulating method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Packaging</a:t>
                      </a:r>
                      <a:r>
                        <a:rPr lang="en-US" baseline="0" dirty="0" smtClean="0"/>
                        <a:t> form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Boxes, bulk</a:t>
                      </a:r>
                      <a:r>
                        <a:rPr lang="en-US" baseline="0" dirty="0" smtClean="0"/>
                        <a:t> bins, super sacks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Fiber drums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Handling of finished form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Could be air conveyed to application equipment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Drum </a:t>
                      </a:r>
                      <a:r>
                        <a:rPr lang="en-US" dirty="0" err="1" smtClean="0"/>
                        <a:t>unloader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885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Production costs – High polymer olefin adhesives will require less cost to produce vs. SBC products</a:t>
            </a:r>
          </a:p>
          <a:p>
            <a:pPr lvl="1"/>
            <a:r>
              <a:rPr lang="en-US" dirty="0" smtClean="0"/>
              <a:t>Made on more efficient equipment </a:t>
            </a:r>
          </a:p>
          <a:p>
            <a:pPr lvl="1"/>
            <a:r>
              <a:rPr lang="en-US" dirty="0" smtClean="0"/>
              <a:t>Made and finished at a faster rate</a:t>
            </a:r>
          </a:p>
          <a:p>
            <a:r>
              <a:rPr lang="en-US" dirty="0" smtClean="0"/>
              <a:t>Packaging and Use cost</a:t>
            </a:r>
          </a:p>
          <a:p>
            <a:pPr lvl="1"/>
            <a:r>
              <a:rPr lang="en-US" dirty="0" smtClean="0"/>
              <a:t>High Olefin adhesives can be pelletized and boxed</a:t>
            </a:r>
          </a:p>
          <a:p>
            <a:pPr lvl="1"/>
            <a:r>
              <a:rPr lang="en-US" dirty="0" smtClean="0"/>
              <a:t>SBC are drummed</a:t>
            </a:r>
          </a:p>
          <a:p>
            <a:pPr lvl="1"/>
            <a:r>
              <a:rPr lang="en-US" dirty="0" smtClean="0"/>
              <a:t>Cost savings of $0.04/lb. using box or bag </a:t>
            </a:r>
            <a:r>
              <a:rPr lang="en-US" dirty="0" err="1" smtClean="0"/>
              <a:t>vs</a:t>
            </a:r>
            <a:r>
              <a:rPr lang="en-US" dirty="0" smtClean="0"/>
              <a:t> drum packaging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6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considerations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10" y="1143000"/>
            <a:ext cx="8229600" cy="5257800"/>
          </a:xfrm>
        </p:spPr>
        <p:txBody>
          <a:bodyPr/>
          <a:lstStyle/>
          <a:p>
            <a:r>
              <a:rPr lang="en-US" dirty="0" smtClean="0"/>
              <a:t>Yield loss in use using SBC product</a:t>
            </a:r>
          </a:p>
          <a:p>
            <a:pPr lvl="1"/>
            <a:r>
              <a:rPr lang="en-US" dirty="0" smtClean="0"/>
              <a:t>Assume 0.75” of adhesive remains on bottom of drum after changing to new drum on drum </a:t>
            </a:r>
            <a:r>
              <a:rPr lang="en-US" dirty="0" err="1" smtClean="0"/>
              <a:t>unloader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This corresponds to about 9 </a:t>
            </a:r>
            <a:r>
              <a:rPr lang="en-US" dirty="0" err="1" smtClean="0"/>
              <a:t>lbs</a:t>
            </a:r>
            <a:r>
              <a:rPr lang="en-US" dirty="0" smtClean="0"/>
              <a:t> of adhesive left in bottom of drum.  About 358 </a:t>
            </a:r>
            <a:r>
              <a:rPr lang="en-US" dirty="0" err="1" smtClean="0"/>
              <a:t>lbs</a:t>
            </a:r>
            <a:r>
              <a:rPr lang="en-US" dirty="0" smtClean="0"/>
              <a:t> are loaded into drum upon filling. This gives a 97% yield in use.</a:t>
            </a:r>
          </a:p>
          <a:p>
            <a:r>
              <a:rPr lang="en-US" dirty="0" smtClean="0"/>
              <a:t>Pellets have a high potential of virtually 100% yield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66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Advantages in handling</a:t>
            </a:r>
          </a:p>
          <a:p>
            <a:r>
              <a:rPr lang="en-US" dirty="0" smtClean="0"/>
              <a:t>Need to landfill waste drums</a:t>
            </a:r>
          </a:p>
          <a:p>
            <a:r>
              <a:rPr lang="en-US" dirty="0" smtClean="0"/>
              <a:t>Use of pellets may minimize waste</a:t>
            </a:r>
          </a:p>
          <a:p>
            <a:pPr lvl="1"/>
            <a:r>
              <a:rPr lang="en-US" dirty="0" smtClean="0"/>
              <a:t>Recycle/reuse packaging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3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50 Years and Counting…..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r>
              <a:rPr lang="en-US" sz="2800" dirty="0" smtClean="0"/>
              <a:t>Early 1970’s – Technology was EVA/</a:t>
            </a:r>
            <a:r>
              <a:rPr lang="en-US" sz="2800" dirty="0" err="1" smtClean="0"/>
              <a:t>tackifying</a:t>
            </a:r>
            <a:r>
              <a:rPr lang="en-US" sz="2800" dirty="0" smtClean="0"/>
              <a:t> resin blends</a:t>
            </a:r>
          </a:p>
          <a:p>
            <a:pPr lvl="1"/>
            <a:r>
              <a:rPr lang="en-US" sz="2400" dirty="0" smtClean="0"/>
              <a:t>Low cohesive strength</a:t>
            </a:r>
          </a:p>
          <a:p>
            <a:pPr lvl="1"/>
            <a:r>
              <a:rPr lang="en-US" sz="2400" dirty="0" smtClean="0"/>
              <a:t>Not good performance at body temperature</a:t>
            </a:r>
          </a:p>
          <a:p>
            <a:r>
              <a:rPr lang="en-US" sz="2800" dirty="0" smtClean="0"/>
              <a:t>APAO based adhesives introduced in 1975</a:t>
            </a:r>
          </a:p>
          <a:p>
            <a:pPr lvl="1"/>
            <a:r>
              <a:rPr lang="en-US" sz="2400" dirty="0" smtClean="0"/>
              <a:t>Improved thermal resistance of EVA/</a:t>
            </a:r>
            <a:r>
              <a:rPr lang="en-US" sz="2400" dirty="0" err="1" smtClean="0"/>
              <a:t>tackifier</a:t>
            </a:r>
            <a:endParaRPr lang="en-US" sz="2400" dirty="0" smtClean="0"/>
          </a:p>
          <a:p>
            <a:pPr lvl="1"/>
            <a:r>
              <a:rPr lang="en-US" sz="2400" dirty="0" smtClean="0"/>
              <a:t>Made from PP by-product from earlier production, then mined and cleaned for use</a:t>
            </a:r>
          </a:p>
          <a:p>
            <a:pPr lvl="1"/>
            <a:r>
              <a:rPr lang="en-US" sz="2400" dirty="0" smtClean="0"/>
              <a:t>These materials became scarce later in 1970’s</a:t>
            </a:r>
          </a:p>
          <a:p>
            <a:pPr lvl="2"/>
            <a:r>
              <a:rPr lang="en-US" sz="2000" dirty="0" smtClean="0"/>
              <a:t>Process technology minimized by products</a:t>
            </a:r>
          </a:p>
          <a:p>
            <a:pPr lvl="2"/>
            <a:r>
              <a:rPr lang="en-US" sz="2000" dirty="0" smtClean="0"/>
              <a:t>Supply of old material expired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4908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n-US" dirty="0" smtClean="0"/>
              <a:t>Cost Summation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116727"/>
              </p:ext>
            </p:extLst>
          </p:nvPr>
        </p:nvGraphicFramePr>
        <p:xfrm>
          <a:off x="457200" y="1219198"/>
          <a:ext cx="8229600" cy="2875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274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High olefin adhesive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SBC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7486">
                <a:tc>
                  <a:txBody>
                    <a:bodyPr/>
                    <a:lstStyle/>
                    <a:p>
                      <a:r>
                        <a:rPr lang="en-US" dirty="0" smtClean="0"/>
                        <a:t>Manufacturing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lower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37852">
                <a:tc>
                  <a:txBody>
                    <a:bodyPr/>
                    <a:lstStyle/>
                    <a:p>
                      <a:r>
                        <a:rPr lang="en-US" dirty="0" smtClean="0"/>
                        <a:t>Handling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easier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PSA, therefore may be problematic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27486">
                <a:tc>
                  <a:txBody>
                    <a:bodyPr/>
                    <a:lstStyle/>
                    <a:p>
                      <a:r>
                        <a:rPr lang="en-US" dirty="0" smtClean="0"/>
                        <a:t>Packaging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Savings of $0.04/</a:t>
                      </a:r>
                      <a:r>
                        <a:rPr lang="en-US" dirty="0" err="1" smtClean="0"/>
                        <a:t>lb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27486">
                <a:tc>
                  <a:txBody>
                    <a:bodyPr/>
                    <a:lstStyle/>
                    <a:p>
                      <a:r>
                        <a:rPr lang="en-US" dirty="0" smtClean="0"/>
                        <a:t>Use efficiency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Close to 100% yield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About 97% yield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27486">
                <a:tc>
                  <a:txBody>
                    <a:bodyPr/>
                    <a:lstStyle/>
                    <a:p>
                      <a:r>
                        <a:rPr lang="en-US" dirty="0" smtClean="0"/>
                        <a:t>Disposal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Savings of $0.03/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 used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---</a:t>
                      </a:r>
                      <a:endParaRPr lang="en-US" dirty="0" smtClean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1099" y="4495800"/>
            <a:ext cx="76873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For each 1MM </a:t>
            </a:r>
            <a:r>
              <a:rPr lang="en-US" sz="2600" dirty="0" err="1" smtClean="0"/>
              <a:t>lbs</a:t>
            </a:r>
            <a:r>
              <a:rPr lang="en-US" sz="2600" dirty="0" smtClean="0"/>
              <a:t> of adhesive, estimated cost savings are $70,000; </a:t>
            </a:r>
            <a:r>
              <a:rPr lang="en-US" sz="2600" u="sng" dirty="0" smtClean="0"/>
              <a:t>NOT</a:t>
            </a:r>
            <a:r>
              <a:rPr lang="en-US" sz="2600" dirty="0" smtClean="0"/>
              <a:t> including the yield improvement or benefits achieved from the easier handling aspect.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39184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Trend in diaper construction adhesives is toward </a:t>
            </a:r>
            <a:r>
              <a:rPr lang="en-US" dirty="0" err="1" smtClean="0"/>
              <a:t>olefinic</a:t>
            </a:r>
            <a:r>
              <a:rPr lang="en-US" dirty="0" smtClean="0"/>
              <a:t> based adhesives</a:t>
            </a:r>
          </a:p>
          <a:p>
            <a:r>
              <a:rPr lang="en-US" dirty="0" smtClean="0"/>
              <a:t>Advantages over SBC based products</a:t>
            </a:r>
          </a:p>
          <a:p>
            <a:r>
              <a:rPr lang="en-US" smtClean="0"/>
              <a:t>Future potential - non</a:t>
            </a:r>
            <a:r>
              <a:rPr lang="en-US" dirty="0" smtClean="0"/>
              <a:t>-PSA type product</a:t>
            </a:r>
          </a:p>
          <a:p>
            <a:r>
              <a:rPr lang="en-US" dirty="0" smtClean="0"/>
              <a:t>Advantages of non-PSA product</a:t>
            </a:r>
          </a:p>
          <a:p>
            <a:pPr lvl="1"/>
            <a:r>
              <a:rPr lang="en-US" dirty="0" smtClean="0"/>
              <a:t>Greater cost efficiency</a:t>
            </a:r>
          </a:p>
          <a:p>
            <a:pPr lvl="1"/>
            <a:r>
              <a:rPr lang="en-US" dirty="0" smtClean="0"/>
              <a:t>Cleaner running</a:t>
            </a:r>
          </a:p>
          <a:p>
            <a:pPr lvl="1"/>
            <a:r>
              <a:rPr lang="en-US" dirty="0" smtClean="0"/>
              <a:t>Handling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9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SBC Takes the 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Start of 1980’s gave technological advance of SBC materials</a:t>
            </a:r>
          </a:p>
          <a:p>
            <a:pPr lvl="1"/>
            <a:r>
              <a:rPr lang="en-US" dirty="0" smtClean="0"/>
              <a:t>Low viscosity, high cohesive strength formulations</a:t>
            </a:r>
          </a:p>
          <a:p>
            <a:pPr lvl="2"/>
            <a:r>
              <a:rPr lang="en-US" dirty="0" smtClean="0"/>
              <a:t>Highly formulated products – low polymer content</a:t>
            </a:r>
          </a:p>
          <a:p>
            <a:pPr lvl="1"/>
            <a:r>
              <a:rPr lang="en-US" dirty="0" smtClean="0"/>
              <a:t>Could be customized for use and application</a:t>
            </a:r>
          </a:p>
          <a:p>
            <a:pPr lvl="2"/>
            <a:r>
              <a:rPr lang="en-US" dirty="0" smtClean="0"/>
              <a:t>Needed oil as plasticizer to have PSA character</a:t>
            </a:r>
          </a:p>
          <a:p>
            <a:pPr lvl="2"/>
            <a:r>
              <a:rPr lang="en-US" dirty="0" smtClean="0"/>
              <a:t>Rubber came in varieties to impart different properties</a:t>
            </a:r>
          </a:p>
          <a:p>
            <a:pPr lvl="1"/>
            <a:r>
              <a:rPr lang="en-US" dirty="0" smtClean="0"/>
              <a:t>Handling of PSA required different equipment and processes</a:t>
            </a:r>
          </a:p>
          <a:p>
            <a:pPr lvl="2"/>
            <a:r>
              <a:rPr lang="en-US" dirty="0" smtClean="0"/>
              <a:t>Drum unloader for drums</a:t>
            </a:r>
          </a:p>
          <a:p>
            <a:pPr lvl="2"/>
            <a:r>
              <a:rPr lang="en-US" dirty="0" smtClean="0"/>
              <a:t>Emergence of </a:t>
            </a:r>
            <a:r>
              <a:rPr lang="en-US" dirty="0" smtClean="0">
                <a:solidFill>
                  <a:srgbClr val="000000"/>
                </a:solidFill>
              </a:rPr>
              <a:t>co-extruded </a:t>
            </a:r>
            <a:r>
              <a:rPr lang="en-US" dirty="0" smtClean="0"/>
              <a:t>pillows, chubs and other packaged forms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63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SBC – Pros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SBC set and maintained a technological advantage</a:t>
            </a:r>
          </a:p>
          <a:p>
            <a:pPr lvl="1"/>
            <a:r>
              <a:rPr lang="en-US" dirty="0" smtClean="0"/>
              <a:t>Further development of polymer grades </a:t>
            </a:r>
            <a:r>
              <a:rPr lang="en-US" dirty="0" smtClean="0">
                <a:sym typeface="Wingdings"/>
              </a:rPr>
              <a:t> higher performance adhesives</a:t>
            </a:r>
          </a:p>
          <a:p>
            <a:pPr lvl="1"/>
            <a:r>
              <a:rPr lang="en-US" dirty="0" smtClean="0">
                <a:sym typeface="Wingdings"/>
              </a:rPr>
              <a:t>High Mw and Styrene to minimize rubber and maximize oil for cost savings</a:t>
            </a:r>
          </a:p>
          <a:p>
            <a:pPr lvl="1"/>
            <a:r>
              <a:rPr lang="en-US" dirty="0" smtClean="0">
                <a:sym typeface="Wingdings"/>
              </a:rPr>
              <a:t>Even higher cohesive strength and better application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186968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SBC – </a:t>
            </a:r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ym typeface="Wingdings"/>
              </a:rPr>
              <a:t>SBC disadvantages</a:t>
            </a:r>
          </a:p>
          <a:p>
            <a:pPr lvl="1"/>
            <a:r>
              <a:rPr lang="en-US" dirty="0">
                <a:sym typeface="Wingdings"/>
              </a:rPr>
              <a:t>PSA character – beware of strikethrough</a:t>
            </a:r>
          </a:p>
          <a:p>
            <a:pPr lvl="1"/>
            <a:r>
              <a:rPr lang="en-US" dirty="0">
                <a:sym typeface="Wingdings"/>
              </a:rPr>
              <a:t>Diaper manufactures wanting to decrease </a:t>
            </a:r>
            <a:r>
              <a:rPr lang="en-US" dirty="0" smtClean="0">
                <a:sym typeface="Wingdings"/>
              </a:rPr>
              <a:t>basis weight </a:t>
            </a:r>
            <a:r>
              <a:rPr lang="en-US" dirty="0">
                <a:sym typeface="Wingdings"/>
              </a:rPr>
              <a:t>of </a:t>
            </a:r>
            <a:r>
              <a:rPr lang="en-US" dirty="0" smtClean="0">
                <a:sym typeface="Wingdings"/>
              </a:rPr>
              <a:t>back sheet</a:t>
            </a:r>
            <a:r>
              <a:rPr lang="en-US" dirty="0">
                <a:sym typeface="Wingdings"/>
              </a:rPr>
              <a:t>, but SBC formulations had issues in performance</a:t>
            </a:r>
          </a:p>
          <a:p>
            <a:pPr lvl="1"/>
            <a:r>
              <a:rPr lang="en-US" dirty="0">
                <a:sym typeface="Wingdings"/>
              </a:rPr>
              <a:t>Thermal stability – SBC products degrade fast compared with other polymer bases</a:t>
            </a:r>
          </a:p>
          <a:p>
            <a:pPr lvl="1"/>
            <a:r>
              <a:rPr lang="en-US" dirty="0">
                <a:solidFill>
                  <a:srgbClr val="000000"/>
                </a:solidFill>
                <a:sym typeface="Wingdings"/>
              </a:rPr>
              <a:t>Odor of SBC, especially SBS</a:t>
            </a:r>
          </a:p>
          <a:p>
            <a:pPr lvl="1"/>
            <a:r>
              <a:rPr lang="en-US" dirty="0">
                <a:sym typeface="Wingdings"/>
              </a:rPr>
              <a:t>Raw material shortages affecting different components of formulation</a:t>
            </a:r>
          </a:p>
          <a:p>
            <a:pPr lvl="1"/>
            <a:r>
              <a:rPr lang="en-US" dirty="0">
                <a:sym typeface="Wingdings"/>
              </a:rPr>
              <a:t>Handling and packaging can be challenging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2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Olefinic</a:t>
            </a:r>
            <a:r>
              <a:rPr lang="en-US" dirty="0" smtClean="0"/>
              <a:t> Formulations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ate 1990’s - Single site catalyst </a:t>
            </a:r>
            <a:r>
              <a:rPr lang="en-US" dirty="0" err="1" smtClean="0"/>
              <a:t>polyolefins</a:t>
            </a:r>
            <a:r>
              <a:rPr lang="en-US" dirty="0" smtClean="0"/>
              <a:t> introduced to adhesive market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 Mw, low polymer content, maximize oil for cost</a:t>
            </a:r>
          </a:p>
          <a:p>
            <a:pPr lvl="1"/>
            <a:r>
              <a:rPr lang="en-US" dirty="0" smtClean="0"/>
              <a:t>Great improvement in thermal stability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 oil content may cause p</a:t>
            </a:r>
            <a:r>
              <a:rPr lang="en-US" dirty="0" smtClean="0"/>
              <a:t>roblems with cohesive strength at body temperature and strike through</a:t>
            </a:r>
          </a:p>
          <a:p>
            <a:pPr lvl="1"/>
            <a:r>
              <a:rPr lang="en-US" dirty="0" smtClean="0"/>
              <a:t>Polymer supply not an issue but other components are still vulnerable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2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dirty="0" smtClean="0"/>
              <a:t>Key Considerations for Adhesive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839200" cy="4830763"/>
          </a:xfrm>
        </p:spPr>
        <p:txBody>
          <a:bodyPr>
            <a:normAutofit fontScale="62500" lnSpcReduction="20000"/>
          </a:bodyPr>
          <a:lstStyle/>
          <a:p>
            <a:pPr marL="342900" lvl="1" indent="-34290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3800" dirty="0" smtClean="0"/>
              <a:t>Good adhesion to </a:t>
            </a:r>
            <a:r>
              <a:rPr lang="en-US" sz="3800" dirty="0"/>
              <a:t>substrates </a:t>
            </a:r>
            <a:r>
              <a:rPr lang="en-US" dirty="0"/>
              <a:t>– </a:t>
            </a:r>
            <a:r>
              <a:rPr lang="en-US" sz="3200" dirty="0"/>
              <a:t>Must stick to both </a:t>
            </a:r>
            <a:r>
              <a:rPr lang="en-US" sz="3200" dirty="0" smtClean="0"/>
              <a:t>substrates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800" dirty="0" smtClean="0"/>
              <a:t>Cohesive strength at body </a:t>
            </a:r>
            <a:r>
              <a:rPr lang="en-US" sz="3800" dirty="0"/>
              <a:t>temperature </a:t>
            </a:r>
            <a:r>
              <a:rPr lang="en-US" dirty="0"/>
              <a:t>– Ability to maintain bond </a:t>
            </a:r>
            <a:endParaRPr lang="en-US" dirty="0" smtClean="0"/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800" dirty="0" smtClean="0"/>
              <a:t>Need </a:t>
            </a:r>
            <a:r>
              <a:rPr lang="en-US" sz="3800" dirty="0"/>
              <a:t>to be able to spray adhesive onto substrate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Upper viscosity limits and application temperature are set </a:t>
            </a:r>
            <a:r>
              <a:rPr lang="en-US" sz="3200" dirty="0">
                <a:sym typeface="Wingdings"/>
              </a:rPr>
              <a:t> MW of polymer is limited, which limits cohesive </a:t>
            </a:r>
            <a:r>
              <a:rPr lang="en-US" sz="3200" dirty="0" smtClean="0">
                <a:sym typeface="Wingdings"/>
              </a:rPr>
              <a:t>strength</a:t>
            </a:r>
            <a:endParaRPr lang="en-US" sz="3200" dirty="0" smtClean="0"/>
          </a:p>
          <a:p>
            <a:pPr marL="342900" lvl="1" indent="-34290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3800" dirty="0" smtClean="0"/>
              <a:t>Good thermal </a:t>
            </a:r>
            <a:r>
              <a:rPr lang="en-US" sz="3800" dirty="0"/>
              <a:t>stability </a:t>
            </a:r>
            <a:r>
              <a:rPr lang="en-US" dirty="0"/>
              <a:t>– </a:t>
            </a:r>
            <a:r>
              <a:rPr lang="en-US" sz="3200" dirty="0"/>
              <a:t>Consistency of </a:t>
            </a:r>
            <a:r>
              <a:rPr lang="en-US" sz="3200" dirty="0" smtClean="0"/>
              <a:t>application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800" dirty="0" smtClean="0"/>
              <a:t>Low odor and light </a:t>
            </a:r>
            <a:r>
              <a:rPr lang="en-US" sz="3800" dirty="0"/>
              <a:t>color </a:t>
            </a:r>
            <a:r>
              <a:rPr lang="en-US" dirty="0"/>
              <a:t>– Adhesive needs to be undetected </a:t>
            </a:r>
            <a:r>
              <a:rPr lang="en-US" dirty="0" smtClean="0"/>
              <a:t>to the user of the article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800" dirty="0" smtClean="0"/>
              <a:t>Price and supply stability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Need to know that material is available and predicable in price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27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0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Polymer Formulation </a:t>
            </a:r>
            <a:r>
              <a:rPr lang="en-US" dirty="0"/>
              <a:t>S</a:t>
            </a:r>
            <a:r>
              <a:rPr lang="en-US" dirty="0" smtClean="0"/>
              <a:t>trategy for Diaper Construction Adhesives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558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Polymer – provides cohesive strength and major contributor toward viscosity</a:t>
            </a:r>
          </a:p>
          <a:p>
            <a:pPr lvl="1"/>
            <a:r>
              <a:rPr lang="en-US" dirty="0" smtClean="0"/>
              <a:t>Upper viscosity limits of application limit MW of polymer</a:t>
            </a:r>
          </a:p>
          <a:p>
            <a:pPr lvl="1"/>
            <a:r>
              <a:rPr lang="en-US" dirty="0" smtClean="0"/>
              <a:t>MW of polymer is determinant of cohesive strength and temperature range</a:t>
            </a:r>
          </a:p>
          <a:p>
            <a:pPr lvl="1"/>
            <a:r>
              <a:rPr lang="en-US" dirty="0" smtClean="0"/>
              <a:t>SBC’s have highest cohesive strength relative to melt viscosity of all polymer systems used - </a:t>
            </a:r>
            <a:r>
              <a:rPr lang="en-US" dirty="0" err="1" smtClean="0"/>
              <a:t>endblocks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0130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Olefin </a:t>
            </a:r>
            <a:r>
              <a:rPr lang="en-US" dirty="0"/>
              <a:t>Formulation Strategy for Diaper Construction Adhesives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7148"/>
            <a:ext cx="8229600" cy="4525963"/>
          </a:xfrm>
        </p:spPr>
        <p:txBody>
          <a:bodyPr/>
          <a:lstStyle/>
          <a:p>
            <a:r>
              <a:rPr lang="en-US" dirty="0" smtClean="0"/>
              <a:t>Olefin polymers are usually much lower in MW than SBC</a:t>
            </a:r>
          </a:p>
          <a:p>
            <a:pPr lvl="1"/>
            <a:r>
              <a:rPr lang="en-US" dirty="0" smtClean="0"/>
              <a:t>Low MW leads to cohesively weak formulations</a:t>
            </a:r>
          </a:p>
          <a:p>
            <a:pPr lvl="1"/>
            <a:r>
              <a:rPr lang="en-US" dirty="0" smtClean="0"/>
              <a:t>Low olefin polymer content formulations do not have enough cohesive strength alone </a:t>
            </a:r>
            <a:endParaRPr lang="en-US" dirty="0"/>
          </a:p>
          <a:p>
            <a:pPr lvl="1"/>
            <a:r>
              <a:rPr lang="en-US" dirty="0" smtClean="0"/>
              <a:t>Many </a:t>
            </a:r>
            <a:r>
              <a:rPr lang="en-US" dirty="0" err="1" smtClean="0"/>
              <a:t>polyolefins</a:t>
            </a:r>
            <a:r>
              <a:rPr lang="en-US" dirty="0" smtClean="0"/>
              <a:t> need to be reinforced to attain needed cohesive strength</a:t>
            </a:r>
          </a:p>
          <a:p>
            <a:pPr lvl="2"/>
            <a:r>
              <a:rPr lang="en-US" dirty="0" smtClean="0"/>
              <a:t>Reinforcement materials are normally crystalline in nature – sometimes wax is used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8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3541</TotalTime>
  <Words>1074</Words>
  <Application>Microsoft Macintosh PowerPoint</Application>
  <PresentationFormat>On-screen Show (4:3)</PresentationFormat>
  <Paragraphs>159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Potential of High Polymer Content Adhesives for Non-woven Applications</vt:lpstr>
      <vt:lpstr>50 Years and Counting…..</vt:lpstr>
      <vt:lpstr>SBC Takes the Stage</vt:lpstr>
      <vt:lpstr>SBC – Pros</vt:lpstr>
      <vt:lpstr>SBC – Cons</vt:lpstr>
      <vt:lpstr>Olefinic Formulations</vt:lpstr>
      <vt:lpstr>Key Considerations for Adhesive</vt:lpstr>
      <vt:lpstr>Polymer Formulation Strategy for Diaper Construction Adhesives</vt:lpstr>
      <vt:lpstr>Olefin Formulation Strategy for Diaper Construction Adhesives</vt:lpstr>
      <vt:lpstr>High Polymer Content Olefin Adhesives </vt:lpstr>
      <vt:lpstr>Advantages of Binary Blend</vt:lpstr>
      <vt:lpstr>Signature Spray T-Peel Data – 2 gsm</vt:lpstr>
      <vt:lpstr>Spiral Spray T-Peel Data – 5 gsm</vt:lpstr>
      <vt:lpstr>Spray pattern picture</vt:lpstr>
      <vt:lpstr>Viscosity Stability</vt:lpstr>
      <vt:lpstr>Production Considerations</vt:lpstr>
      <vt:lpstr>Cost Considerations</vt:lpstr>
      <vt:lpstr>Cost considerations </vt:lpstr>
      <vt:lpstr>Other Costs</vt:lpstr>
      <vt:lpstr>Cost Summation</vt:lpstr>
      <vt:lpstr>Wrap Up</vt:lpstr>
    </vt:vector>
  </TitlesOfParts>
  <Manager/>
  <Company>Adherent Laboratories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trends in Diaper Construction Adhesives</dc:title>
  <dc:subject/>
  <dc:creator>Steve Albrecht</dc:creator>
  <cp:keywords/>
  <dc:description/>
  <cp:lastModifiedBy>Steve Albrecht</cp:lastModifiedBy>
  <cp:revision>146</cp:revision>
  <dcterms:created xsi:type="dcterms:W3CDTF">2015-03-11T15:25:26Z</dcterms:created>
  <dcterms:modified xsi:type="dcterms:W3CDTF">2015-04-20T16:17:48Z</dcterms:modified>
  <cp:category/>
</cp:coreProperties>
</file>